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9"/>
  </p:notesMasterIdLst>
  <p:sldIdLst>
    <p:sldId id="256" r:id="rId2"/>
    <p:sldId id="267" r:id="rId3"/>
    <p:sldId id="257" r:id="rId4"/>
    <p:sldId id="268" r:id="rId5"/>
    <p:sldId id="285" r:id="rId6"/>
    <p:sldId id="269" r:id="rId7"/>
    <p:sldId id="270" r:id="rId8"/>
    <p:sldId id="275" r:id="rId9"/>
    <p:sldId id="271" r:id="rId10"/>
    <p:sldId id="272" r:id="rId11"/>
    <p:sldId id="273" r:id="rId12"/>
    <p:sldId id="277" r:id="rId13"/>
    <p:sldId id="278" r:id="rId14"/>
    <p:sldId id="279" r:id="rId15"/>
    <p:sldId id="280" r:id="rId16"/>
    <p:sldId id="281" r:id="rId17"/>
    <p:sldId id="282" r:id="rId18"/>
    <p:sldId id="283" r:id="rId19"/>
    <p:sldId id="274" r:id="rId20"/>
    <p:sldId id="261" r:id="rId21"/>
    <p:sldId id="264" r:id="rId22"/>
    <p:sldId id="258" r:id="rId23"/>
    <p:sldId id="259" r:id="rId24"/>
    <p:sldId id="260" r:id="rId25"/>
    <p:sldId id="263" r:id="rId26"/>
    <p:sldId id="284" r:id="rId27"/>
    <p:sldId id="286" r:id="rId2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25" autoAdjust="0"/>
    <p:restoredTop sz="94660"/>
  </p:normalViewPr>
  <p:slideViewPr>
    <p:cSldViewPr snapToGrid="0">
      <p:cViewPr varScale="1">
        <p:scale>
          <a:sx n="88" d="100"/>
          <a:sy n="88" d="100"/>
        </p:scale>
        <p:origin x="114"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D54E062-7DF7-46A9-81A3-3F9107ADC791}" type="datetimeFigureOut">
              <a:rPr lang="de-DE" smtClean="0"/>
              <a:t>27.01.2016</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smtClean="0"/>
              <a:t>Formatvorlagen des Textmasters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BEFCCDD-2001-4FA4-B0F5-3F1E1044B1B5}" type="slidenum">
              <a:rPr lang="de-DE" smtClean="0"/>
              <a:t>‹Nr.›</a:t>
            </a:fld>
            <a:endParaRPr lang="de-DE"/>
          </a:p>
        </p:txBody>
      </p:sp>
    </p:spTree>
    <p:extLst>
      <p:ext uri="{BB962C8B-B14F-4D97-AF65-F5344CB8AC3E}">
        <p14:creationId xmlns:p14="http://schemas.microsoft.com/office/powerpoint/2010/main" val="18080511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elfolie">
    <p:spTree>
      <p:nvGrpSpPr>
        <p:cNvPr id="1" name=""/>
        <p:cNvGrpSpPr/>
        <p:nvPr/>
      </p:nvGrpSpPr>
      <p:grpSpPr>
        <a:xfrm>
          <a:off x="0" y="0"/>
          <a:ext cx="0" cy="0"/>
          <a:chOff x="0" y="0"/>
          <a:chExt cx="0" cy="0"/>
        </a:xfrm>
      </p:grpSpPr>
      <p:grpSp>
        <p:nvGrpSpPr>
          <p:cNvPr id="8" name="Group 7"/>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de-DE" smtClean="0"/>
              <a:t>Titelmasterformat durch Klicken bearbeiten</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smtClean="0"/>
              <a:t>Formatvorlage des Untertitelmasters durch Klicken bearbeiten</a:t>
            </a:r>
            <a:endParaRPr lang="en-US" dirty="0"/>
          </a:p>
        </p:txBody>
      </p:sp>
      <p:sp>
        <p:nvSpPr>
          <p:cNvPr id="4" name="Date Placeholder 3"/>
          <p:cNvSpPr>
            <a:spLocks noGrp="1"/>
          </p:cNvSpPr>
          <p:nvPr>
            <p:ph type="dt" sz="half" idx="10"/>
          </p:nvPr>
        </p:nvSpPr>
        <p:spPr/>
        <p:txBody>
          <a:bodyPr/>
          <a:lstStyle/>
          <a:p>
            <a:fld id="{33B8601C-DC94-424B-BF34-587A08E3673F}" type="datetime1">
              <a:rPr lang="en-US" smtClean="0"/>
              <a:t>1/27/2016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‹Nr.›</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el und Beschriftung">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de-DE" smtClean="0"/>
              <a:t>Titelmasterformat durch Klicken bearbeiten</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smtClean="0"/>
              <a:t>Formatvorlagen des Textmasters bearbeiten</a:t>
            </a:r>
          </a:p>
        </p:txBody>
      </p:sp>
      <p:sp>
        <p:nvSpPr>
          <p:cNvPr id="4" name="Date Placeholder 3"/>
          <p:cNvSpPr>
            <a:spLocks noGrp="1"/>
          </p:cNvSpPr>
          <p:nvPr>
            <p:ph type="dt" sz="half" idx="10"/>
          </p:nvPr>
        </p:nvSpPr>
        <p:spPr/>
        <p:txBody>
          <a:bodyPr/>
          <a:lstStyle/>
          <a:p>
            <a:fld id="{F847F40A-89FC-4576-9523-FD74DE62C5F7}" type="datetime1">
              <a:rPr lang="en-US" smtClean="0"/>
              <a:t>1/27/2016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‹Nr.›</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Zitat mit Beschriftung">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de-DE" smtClean="0"/>
              <a:t>Titelmasterformat durch Klicken bearbeiten</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de-DE" smtClean="0"/>
              <a:t>Formatvorlagen des Textmasters bearbeiten</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smtClean="0"/>
              <a:t>Formatvorlagen des Textmasters bearbeiten</a:t>
            </a:r>
          </a:p>
        </p:txBody>
      </p:sp>
      <p:sp>
        <p:nvSpPr>
          <p:cNvPr id="4" name="Date Placeholder 3"/>
          <p:cNvSpPr>
            <a:spLocks noGrp="1"/>
          </p:cNvSpPr>
          <p:nvPr>
            <p:ph type="dt" sz="half" idx="10"/>
          </p:nvPr>
        </p:nvSpPr>
        <p:spPr/>
        <p:txBody>
          <a:bodyPr/>
          <a:lstStyle/>
          <a:p>
            <a:fld id="{B81A1E29-3755-4D67-919B-000F3DEFD84D}" type="datetime1">
              <a:rPr lang="en-US" smtClean="0"/>
              <a:t>1/27/2016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‹Nr.›</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nskarte">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de-DE" smtClean="0"/>
              <a:t>Titelmasterformat durch Klicken bearbeiten</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smtClean="0"/>
              <a:t>Formatvorlagen des Textmasters bearbeiten</a:t>
            </a:r>
          </a:p>
        </p:txBody>
      </p:sp>
      <p:sp>
        <p:nvSpPr>
          <p:cNvPr id="4" name="Date Placeholder 3"/>
          <p:cNvSpPr>
            <a:spLocks noGrp="1"/>
          </p:cNvSpPr>
          <p:nvPr>
            <p:ph type="dt" sz="half" idx="10"/>
          </p:nvPr>
        </p:nvSpPr>
        <p:spPr/>
        <p:txBody>
          <a:bodyPr/>
          <a:lstStyle/>
          <a:p>
            <a:fld id="{69D1BC35-A03F-473E-BD9C-DD5ECFE44BC2}" type="datetime1">
              <a:rPr lang="en-US" smtClean="0"/>
              <a:t>1/27/2016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‹Nr.›</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nskarte für Zitat">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de-DE" smtClean="0"/>
              <a:t>Titelmasterformat durch Klicken bearbeiten</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de-DE" smtClean="0"/>
              <a:t>Formatvorlagen des Textmasters bearbeiten</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smtClean="0"/>
              <a:t>Formatvorlagen des Textmasters bearbeiten</a:t>
            </a:r>
          </a:p>
        </p:txBody>
      </p:sp>
      <p:sp>
        <p:nvSpPr>
          <p:cNvPr id="4" name="Date Placeholder 3"/>
          <p:cNvSpPr>
            <a:spLocks noGrp="1"/>
          </p:cNvSpPr>
          <p:nvPr>
            <p:ph type="dt" sz="half" idx="10"/>
          </p:nvPr>
        </p:nvSpPr>
        <p:spPr/>
        <p:txBody>
          <a:bodyPr/>
          <a:lstStyle/>
          <a:p>
            <a:fld id="{CB73653B-99C2-4CFC-B59F-828DB1A037EA}" type="datetime1">
              <a:rPr lang="en-US" smtClean="0"/>
              <a:t>1/27/2016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‹Nr.›</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Wahr oder Falsch">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de-DE" smtClean="0"/>
              <a:t>Titelmasterformat durch Klicken bearbeiten</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de-DE" smtClean="0"/>
              <a:t>Formatvorlagen des Textmasters bearbeiten</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smtClean="0"/>
              <a:t>Formatvorlagen des Textmasters bearbeiten</a:t>
            </a:r>
          </a:p>
        </p:txBody>
      </p:sp>
      <p:sp>
        <p:nvSpPr>
          <p:cNvPr id="4" name="Date Placeholder 3"/>
          <p:cNvSpPr>
            <a:spLocks noGrp="1"/>
          </p:cNvSpPr>
          <p:nvPr>
            <p:ph type="dt" sz="half" idx="10"/>
          </p:nvPr>
        </p:nvSpPr>
        <p:spPr/>
        <p:txBody>
          <a:bodyPr/>
          <a:lstStyle/>
          <a:p>
            <a:fld id="{B7EE7849-805A-422E-BAD9-70DA67F0800C}" type="datetime1">
              <a:rPr lang="en-US" smtClean="0"/>
              <a:t>1/27/2016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‹Nr.›</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smtClean="0"/>
              <a:t>Titelmasterformat durch Klicken bearbeiten</a:t>
            </a:r>
            <a:endParaRPr lang="en-US" dirty="0"/>
          </a:p>
        </p:txBody>
      </p:sp>
      <p:sp>
        <p:nvSpPr>
          <p:cNvPr id="3" name="Vertical Text Placeholder 2"/>
          <p:cNvSpPr>
            <a:spLocks noGrp="1"/>
          </p:cNvSpPr>
          <p:nvPr>
            <p:ph type="body" orient="vert" idx="1"/>
          </p:nvPr>
        </p:nvSpPr>
        <p:spPr/>
        <p:txBody>
          <a:bodyPr vert="eaVert"/>
          <a:lstStyle/>
          <a:p>
            <a:pPr lvl="0"/>
            <a:r>
              <a:rPr lang="de-DE" smtClean="0"/>
              <a:t>Formatvorlagen des Textmasters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a:p>
        </p:txBody>
      </p:sp>
      <p:sp>
        <p:nvSpPr>
          <p:cNvPr id="4" name="Date Placeholder 3"/>
          <p:cNvSpPr>
            <a:spLocks noGrp="1"/>
          </p:cNvSpPr>
          <p:nvPr>
            <p:ph type="dt" sz="half" idx="10"/>
          </p:nvPr>
        </p:nvSpPr>
        <p:spPr/>
        <p:txBody>
          <a:bodyPr/>
          <a:lstStyle/>
          <a:p>
            <a:fld id="{58CFA68A-567B-41E3-BC5E-D82AE577B631}" type="datetime1">
              <a:rPr lang="en-US" smtClean="0"/>
              <a:t>1/27/2016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dirty="0"/>
              <a:t>‹Nr.›</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de-DE" smtClean="0"/>
              <a:t>Titelmasterformat durch Klicken bearbeiten</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de-DE" smtClean="0"/>
              <a:t>Formatvorlagen des Textmasters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a:p>
        </p:txBody>
      </p:sp>
      <p:sp>
        <p:nvSpPr>
          <p:cNvPr id="4" name="Date Placeholder 3"/>
          <p:cNvSpPr>
            <a:spLocks noGrp="1"/>
          </p:cNvSpPr>
          <p:nvPr>
            <p:ph type="dt" sz="half" idx="10"/>
          </p:nvPr>
        </p:nvSpPr>
        <p:spPr/>
        <p:txBody>
          <a:bodyPr/>
          <a:lstStyle/>
          <a:p>
            <a:fld id="{8BAEC4EF-7610-4DA5-AE86-B9507D566921}" type="datetime1">
              <a:rPr lang="en-US" smtClean="0"/>
              <a:t>1/27/2016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‹Nr.›</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de-DE" smtClean="0"/>
              <a:t>Titelmasterformat durch Klicken bearbeiten</a:t>
            </a:r>
            <a:endParaRPr lang="en-US" dirty="0"/>
          </a:p>
        </p:txBody>
      </p:sp>
      <p:sp>
        <p:nvSpPr>
          <p:cNvPr id="3" name="Content Placeholder 2"/>
          <p:cNvSpPr>
            <a:spLocks noGrp="1"/>
          </p:cNvSpPr>
          <p:nvPr>
            <p:ph idx="1"/>
          </p:nvPr>
        </p:nvSpPr>
        <p:spPr/>
        <p:txBody>
          <a:bodyPr/>
          <a:lstStyle/>
          <a:p>
            <a:pPr lvl="0"/>
            <a:r>
              <a:rPr lang="de-DE" smtClean="0"/>
              <a:t>Formatvorlagen des Textmasters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a:p>
        </p:txBody>
      </p:sp>
      <p:sp>
        <p:nvSpPr>
          <p:cNvPr id="4" name="Date Placeholder 3"/>
          <p:cNvSpPr>
            <a:spLocks noGrp="1"/>
          </p:cNvSpPr>
          <p:nvPr>
            <p:ph type="dt" sz="half" idx="10"/>
          </p:nvPr>
        </p:nvSpPr>
        <p:spPr/>
        <p:txBody>
          <a:bodyPr/>
          <a:lstStyle/>
          <a:p>
            <a:fld id="{9D5E2E3F-8755-4A66-AA69-BDD3D02542F8}" type="datetime1">
              <a:rPr lang="en-US" smtClean="0"/>
              <a:t>1/27/2016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‹Nr.›</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de-DE" smtClean="0"/>
              <a:t>Titelmasterformat durch Klicken bearbeiten</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smtClean="0"/>
              <a:t>Formatvorlagen des Textmasters bearbeiten</a:t>
            </a:r>
          </a:p>
        </p:txBody>
      </p:sp>
      <p:sp>
        <p:nvSpPr>
          <p:cNvPr id="4" name="Date Placeholder 3"/>
          <p:cNvSpPr>
            <a:spLocks noGrp="1"/>
          </p:cNvSpPr>
          <p:nvPr>
            <p:ph type="dt" sz="half" idx="10"/>
          </p:nvPr>
        </p:nvSpPr>
        <p:spPr/>
        <p:txBody>
          <a:bodyPr/>
          <a:lstStyle/>
          <a:p>
            <a:fld id="{2A49F8A8-1EF1-4EE4-8804-773311340D9F}" type="datetime1">
              <a:rPr lang="en-US" smtClean="0"/>
              <a:t>1/27/2016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‹Nr.›</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smtClean="0"/>
              <a:t>Titelmasterformat durch Klicken bearbeiten</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de-DE" smtClean="0"/>
              <a:t>Formatvorlagen des Textmasters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de-DE" smtClean="0"/>
              <a:t>Formatvorlagen des Textmasters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a:p>
        </p:txBody>
      </p:sp>
      <p:sp>
        <p:nvSpPr>
          <p:cNvPr id="5" name="Date Placeholder 4"/>
          <p:cNvSpPr>
            <a:spLocks noGrp="1"/>
          </p:cNvSpPr>
          <p:nvPr>
            <p:ph type="dt" sz="half" idx="10"/>
          </p:nvPr>
        </p:nvSpPr>
        <p:spPr/>
        <p:txBody>
          <a:bodyPr/>
          <a:lstStyle/>
          <a:p>
            <a:fld id="{E6A583E9-AE05-4CE9-AEC7-F4F82F0194D3}" type="datetime1">
              <a:rPr lang="en-US" smtClean="0"/>
              <a:t>1/27/2016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dirty="0"/>
              <a:t>‹Nr.›</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de-DE" smtClean="0"/>
              <a:t>Titelmasterformat durch Klicken bearbeiten</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smtClean="0"/>
              <a:t>Formatvorlagen des Textmasters bearbeiten</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de-DE" smtClean="0"/>
              <a:t>Formatvorlagen des Textmasters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smtClean="0"/>
              <a:t>Formatvorlagen des Textmasters bearbeiten</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de-DE" smtClean="0"/>
              <a:t>Formatvorlagen des Textmasters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a:p>
        </p:txBody>
      </p:sp>
      <p:sp>
        <p:nvSpPr>
          <p:cNvPr id="7" name="Date Placeholder 6"/>
          <p:cNvSpPr>
            <a:spLocks noGrp="1"/>
          </p:cNvSpPr>
          <p:nvPr>
            <p:ph type="dt" sz="half" idx="10"/>
          </p:nvPr>
        </p:nvSpPr>
        <p:spPr/>
        <p:txBody>
          <a:bodyPr/>
          <a:lstStyle/>
          <a:p>
            <a:fld id="{0FEE0F0E-48B1-46DC-B868-5148DDB78A81}" type="datetime1">
              <a:rPr lang="en-US" smtClean="0"/>
              <a:t>1/27/2016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‹Nr.›</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de-DE" smtClean="0"/>
              <a:t>Titelmasterformat durch Klicken bearbeiten</a:t>
            </a:r>
            <a:endParaRPr lang="en-US" dirty="0"/>
          </a:p>
        </p:txBody>
      </p:sp>
      <p:sp>
        <p:nvSpPr>
          <p:cNvPr id="3" name="Date Placeholder 2"/>
          <p:cNvSpPr>
            <a:spLocks noGrp="1"/>
          </p:cNvSpPr>
          <p:nvPr>
            <p:ph type="dt" sz="half" idx="10"/>
          </p:nvPr>
        </p:nvSpPr>
        <p:spPr/>
        <p:txBody>
          <a:bodyPr/>
          <a:lstStyle/>
          <a:p>
            <a:fld id="{8C9945A9-0DA6-4FFA-BFB4-7AA97771E4DE}" type="datetime1">
              <a:rPr lang="en-US" smtClean="0"/>
              <a:t>1/27/2016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‹Nr.›</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BC2E977-26CB-4BA8-8954-5816FE9BB80D}" type="datetime1">
              <a:rPr lang="en-US" smtClean="0"/>
              <a:t>1/27/2016</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‹Nr.›</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de-DE" smtClean="0"/>
              <a:t>Titelmasterformat durch Klicken bearbeiten</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de-DE" smtClean="0"/>
              <a:t>Formatvorlagen des Textmasters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de-DE" smtClean="0"/>
              <a:t>Formatvorlagen des Textmasters bearbeiten</a:t>
            </a:r>
          </a:p>
        </p:txBody>
      </p:sp>
      <p:sp>
        <p:nvSpPr>
          <p:cNvPr id="5" name="Date Placeholder 4"/>
          <p:cNvSpPr>
            <a:spLocks noGrp="1"/>
          </p:cNvSpPr>
          <p:nvPr>
            <p:ph type="dt" sz="half" idx="10"/>
          </p:nvPr>
        </p:nvSpPr>
        <p:spPr/>
        <p:txBody>
          <a:bodyPr/>
          <a:lstStyle/>
          <a:p>
            <a:fld id="{9F770119-2382-4577-A1FC-DC3A5E170CBD}" type="datetime1">
              <a:rPr lang="en-US" smtClean="0"/>
              <a:t>1/27/2016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‹Nr.›</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de-DE" smtClean="0"/>
              <a:t>Titelmasterformat durch Klicken bearbeiten</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de-DE" smtClean="0"/>
              <a:t>Bild durch Klicken auf Symbol hinzufügen</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smtClean="0"/>
              <a:t>Formatvorlagen des Textmasters bearbeiten</a:t>
            </a:r>
          </a:p>
        </p:txBody>
      </p:sp>
      <p:sp>
        <p:nvSpPr>
          <p:cNvPr id="5" name="Date Placeholder 4"/>
          <p:cNvSpPr>
            <a:spLocks noGrp="1"/>
          </p:cNvSpPr>
          <p:nvPr>
            <p:ph type="dt" sz="half" idx="10"/>
          </p:nvPr>
        </p:nvSpPr>
        <p:spPr/>
        <p:txBody>
          <a:bodyPr/>
          <a:lstStyle/>
          <a:p>
            <a:fld id="{4A073AC8-A9A4-4293-8BA9-60D8DDC912D1}" type="datetime1">
              <a:rPr lang="en-US" smtClean="0"/>
              <a:t>1/27/2016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‹Nr.›</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grpSp>
        <p:nvGrpSpPr>
          <p:cNvPr id="8" name="Group 7"/>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de-DE" smtClean="0"/>
              <a:t>Titelmasterformat durch Klicken bearbeiten</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de-DE" smtClean="0"/>
              <a:t>Formatvorlagen des Textmasters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60538202-397B-49E1-AA94-B4839A3EC625}" type="datetime1">
              <a:rPr lang="en-US" smtClean="0"/>
              <a:t>1/27/2016</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pPr/>
              <a:t>‹Nr.›</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65" r:id="rId4"/>
    <p:sldLayoutId id="2147483653" r:id="rId5"/>
    <p:sldLayoutId id="2147483654" r:id="rId6"/>
    <p:sldLayoutId id="2147483655" r:id="rId7"/>
    <p:sldLayoutId id="2147483666" r:id="rId8"/>
    <p:sldLayoutId id="2147483657" r:id="rId9"/>
    <p:sldLayoutId id="2147483660" r:id="rId10"/>
    <p:sldLayoutId id="2147483661" r:id="rId11"/>
    <p:sldLayoutId id="2147483662" r:id="rId12"/>
    <p:sldLayoutId id="2147483663" r:id="rId13"/>
    <p:sldLayoutId id="2147483664" r:id="rId14"/>
    <p:sldLayoutId id="2147483667" r:id="rId15"/>
    <p:sldLayoutId id="2147483659" r:id="rId16"/>
  </p:sldLayoutIdLst>
  <p:hf hdr="0" ftr="0" dt="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0.PNG"/><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s://youtu.be/TmhCUnD8Cys"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r>
              <a:rPr lang="de-DE" dirty="0" smtClean="0"/>
              <a:t>Project CD</a:t>
            </a:r>
            <a:endParaRPr lang="de-DE" dirty="0"/>
          </a:p>
        </p:txBody>
      </p:sp>
      <p:sp>
        <p:nvSpPr>
          <p:cNvPr id="3" name="Untertitel 2"/>
          <p:cNvSpPr>
            <a:spLocks noGrp="1"/>
          </p:cNvSpPr>
          <p:nvPr>
            <p:ph type="subTitle" idx="1"/>
          </p:nvPr>
        </p:nvSpPr>
        <p:spPr/>
        <p:txBody>
          <a:bodyPr/>
          <a:lstStyle/>
          <a:p>
            <a:r>
              <a:rPr lang="de-DE" dirty="0" smtClean="0"/>
              <a:t>Dominik </a:t>
            </a:r>
            <a:r>
              <a:rPr lang="de-DE" dirty="0" err="1" smtClean="0"/>
              <a:t>Kura</a:t>
            </a:r>
            <a:r>
              <a:rPr lang="de-DE" dirty="0" smtClean="0"/>
              <a:t>, Nicolas Taylor, Carolin Leist</a:t>
            </a:r>
            <a:endParaRPr lang="de-DE" dirty="0"/>
          </a:p>
        </p:txBody>
      </p:sp>
      <p:sp>
        <p:nvSpPr>
          <p:cNvPr id="4" name="Foliennummernplatzhalter 3"/>
          <p:cNvSpPr>
            <a:spLocks noGrp="1"/>
          </p:cNvSpPr>
          <p:nvPr>
            <p:ph type="sldNum" sz="quarter" idx="12"/>
          </p:nvPr>
        </p:nvSpPr>
        <p:spPr/>
        <p:txBody>
          <a:bodyPr/>
          <a:lstStyle/>
          <a:p>
            <a:fld id="{D57F1E4F-1CFF-5643-939E-217C01CDF565}" type="slidenum">
              <a:rPr lang="en-US" smtClean="0"/>
              <a:pPr/>
              <a:t>1</a:t>
            </a:fld>
            <a:endParaRPr lang="en-US" dirty="0"/>
          </a:p>
        </p:txBody>
      </p:sp>
    </p:spTree>
    <p:extLst>
      <p:ext uri="{BB962C8B-B14F-4D97-AF65-F5344CB8AC3E}">
        <p14:creationId xmlns:p14="http://schemas.microsoft.com/office/powerpoint/2010/main" val="32496196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Features - Kollisionserkennung</a:t>
            </a:r>
            <a:endParaRPr lang="de-DE" dirty="0"/>
          </a:p>
        </p:txBody>
      </p:sp>
      <p:sp>
        <p:nvSpPr>
          <p:cNvPr id="3" name="Inhaltsplatzhalter 2"/>
          <p:cNvSpPr>
            <a:spLocks noGrp="1"/>
          </p:cNvSpPr>
          <p:nvPr>
            <p:ph idx="1"/>
          </p:nvPr>
        </p:nvSpPr>
        <p:spPr/>
        <p:txBody>
          <a:bodyPr/>
          <a:lstStyle/>
          <a:p>
            <a:r>
              <a:rPr lang="de-DE" dirty="0" smtClean="0"/>
              <a:t>Array mit Kollisions-Objekten</a:t>
            </a:r>
          </a:p>
          <a:p>
            <a:r>
              <a:rPr lang="de-DE" dirty="0" smtClean="0"/>
              <a:t>Vergleich </a:t>
            </a:r>
            <a:r>
              <a:rPr lang="de-DE" dirty="0" err="1" smtClean="0"/>
              <a:t>Killisions</a:t>
            </a:r>
            <a:r>
              <a:rPr lang="de-DE" dirty="0" smtClean="0"/>
              <a:t>-Objekte-Vertices mit User-Vertices</a:t>
            </a:r>
          </a:p>
          <a:p>
            <a:r>
              <a:rPr lang="de-DE" dirty="0" smtClean="0"/>
              <a:t>Effekt siehe Video</a:t>
            </a:r>
            <a:endParaRPr lang="de-DE" dirty="0"/>
          </a:p>
        </p:txBody>
      </p:sp>
      <p:sp>
        <p:nvSpPr>
          <p:cNvPr id="4" name="Foliennummernplatzhalter 3"/>
          <p:cNvSpPr>
            <a:spLocks noGrp="1"/>
          </p:cNvSpPr>
          <p:nvPr>
            <p:ph type="sldNum" sz="quarter" idx="12"/>
          </p:nvPr>
        </p:nvSpPr>
        <p:spPr/>
        <p:txBody>
          <a:bodyPr/>
          <a:lstStyle/>
          <a:p>
            <a:fld id="{D57F1E4F-1CFF-5643-939E-217C01CDF565}" type="slidenum">
              <a:rPr lang="en-US" smtClean="0"/>
              <a:pPr/>
              <a:t>10</a:t>
            </a:fld>
            <a:endParaRPr lang="en-US" dirty="0"/>
          </a:p>
        </p:txBody>
      </p:sp>
      <p:pic>
        <p:nvPicPr>
          <p:cNvPr id="5" name="Grafik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36267" y="3496275"/>
            <a:ext cx="7925906" cy="2314898"/>
          </a:xfrm>
          <a:prstGeom prst="rect">
            <a:avLst/>
          </a:prstGeom>
        </p:spPr>
      </p:pic>
      <p:sp>
        <p:nvSpPr>
          <p:cNvPr id="6" name="Textfeld 5"/>
          <p:cNvSpPr txBox="1"/>
          <p:nvPr/>
        </p:nvSpPr>
        <p:spPr>
          <a:xfrm>
            <a:off x="1836267" y="5811173"/>
            <a:ext cx="6754396" cy="369332"/>
          </a:xfrm>
          <a:prstGeom prst="rect">
            <a:avLst/>
          </a:prstGeom>
          <a:noFill/>
        </p:spPr>
        <p:txBody>
          <a:bodyPr wrap="square" rtlCol="0">
            <a:spAutoFit/>
          </a:bodyPr>
          <a:lstStyle/>
          <a:p>
            <a:r>
              <a:rPr lang="de-DE" dirty="0" smtClean="0"/>
              <a:t>Kollisionserkennung</a:t>
            </a:r>
            <a:endParaRPr lang="de-DE" dirty="0"/>
          </a:p>
        </p:txBody>
      </p:sp>
    </p:spTree>
    <p:extLst>
      <p:ext uri="{BB962C8B-B14F-4D97-AF65-F5344CB8AC3E}">
        <p14:creationId xmlns:p14="http://schemas.microsoft.com/office/powerpoint/2010/main" val="690347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Features - </a:t>
            </a:r>
            <a:r>
              <a:rPr lang="de-DE" dirty="0" err="1" smtClean="0"/>
              <a:t>Quests</a:t>
            </a:r>
            <a:endParaRPr lang="de-DE" dirty="0"/>
          </a:p>
        </p:txBody>
      </p:sp>
      <p:sp>
        <p:nvSpPr>
          <p:cNvPr id="3" name="Inhaltsplatzhalter 2"/>
          <p:cNvSpPr>
            <a:spLocks noGrp="1"/>
          </p:cNvSpPr>
          <p:nvPr>
            <p:ph idx="1"/>
          </p:nvPr>
        </p:nvSpPr>
        <p:spPr/>
        <p:txBody>
          <a:bodyPr/>
          <a:lstStyle/>
          <a:p>
            <a:r>
              <a:rPr lang="de-DE" dirty="0" smtClean="0"/>
              <a:t>Memory/Pilz-Quest</a:t>
            </a:r>
          </a:p>
          <a:p>
            <a:r>
              <a:rPr lang="de-DE" dirty="0" smtClean="0"/>
              <a:t>Apfelbaum-Quest</a:t>
            </a:r>
          </a:p>
          <a:p>
            <a:r>
              <a:rPr lang="de-DE" dirty="0" err="1"/>
              <a:t>Tabaluga</a:t>
            </a:r>
            <a:r>
              <a:rPr lang="de-DE" dirty="0"/>
              <a:t>-Quest</a:t>
            </a:r>
          </a:p>
          <a:p>
            <a:pPr marL="0" indent="0">
              <a:buNone/>
            </a:pPr>
            <a:endParaRPr lang="de-DE" dirty="0"/>
          </a:p>
        </p:txBody>
      </p:sp>
      <p:sp>
        <p:nvSpPr>
          <p:cNvPr id="4" name="Foliennummernplatzhalter 3"/>
          <p:cNvSpPr>
            <a:spLocks noGrp="1"/>
          </p:cNvSpPr>
          <p:nvPr>
            <p:ph type="sldNum" sz="quarter" idx="12"/>
          </p:nvPr>
        </p:nvSpPr>
        <p:spPr/>
        <p:txBody>
          <a:bodyPr/>
          <a:lstStyle/>
          <a:p>
            <a:fld id="{D57F1E4F-1CFF-5643-939E-217C01CDF565}" type="slidenum">
              <a:rPr lang="en-US" smtClean="0"/>
              <a:pPr/>
              <a:t>11</a:t>
            </a:fld>
            <a:endParaRPr lang="en-US" dirty="0"/>
          </a:p>
        </p:txBody>
      </p:sp>
      <p:pic>
        <p:nvPicPr>
          <p:cNvPr id="5" name="Grafik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01941" y="907799"/>
            <a:ext cx="4169486" cy="2382253"/>
          </a:xfrm>
          <a:prstGeom prst="rect">
            <a:avLst/>
          </a:prstGeom>
        </p:spPr>
      </p:pic>
      <p:pic>
        <p:nvPicPr>
          <p:cNvPr id="6" name="Grafik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45747" y="3588251"/>
            <a:ext cx="3881874" cy="2209838"/>
          </a:xfrm>
          <a:prstGeom prst="rect">
            <a:avLst/>
          </a:prstGeom>
        </p:spPr>
      </p:pic>
      <p:sp>
        <p:nvSpPr>
          <p:cNvPr id="7" name="Textfeld 6"/>
          <p:cNvSpPr txBox="1"/>
          <p:nvPr/>
        </p:nvSpPr>
        <p:spPr>
          <a:xfrm>
            <a:off x="9801726" y="921836"/>
            <a:ext cx="1820779" cy="369332"/>
          </a:xfrm>
          <a:prstGeom prst="rect">
            <a:avLst/>
          </a:prstGeom>
          <a:noFill/>
        </p:spPr>
        <p:txBody>
          <a:bodyPr wrap="square" rtlCol="0">
            <a:spAutoFit/>
          </a:bodyPr>
          <a:lstStyle/>
          <a:p>
            <a:r>
              <a:rPr lang="de-DE" dirty="0" err="1" smtClean="0"/>
              <a:t>Tabaluga</a:t>
            </a:r>
            <a:r>
              <a:rPr lang="de-DE" dirty="0" smtClean="0"/>
              <a:t>-Quest</a:t>
            </a:r>
            <a:endParaRPr lang="de-DE" dirty="0"/>
          </a:p>
        </p:txBody>
      </p:sp>
      <p:sp>
        <p:nvSpPr>
          <p:cNvPr id="8" name="Textfeld 7"/>
          <p:cNvSpPr txBox="1"/>
          <p:nvPr/>
        </p:nvSpPr>
        <p:spPr>
          <a:xfrm>
            <a:off x="9689432" y="3655177"/>
            <a:ext cx="2205789" cy="369332"/>
          </a:xfrm>
          <a:prstGeom prst="rect">
            <a:avLst/>
          </a:prstGeom>
          <a:noFill/>
        </p:spPr>
        <p:txBody>
          <a:bodyPr wrap="square" rtlCol="0">
            <a:spAutoFit/>
          </a:bodyPr>
          <a:lstStyle/>
          <a:p>
            <a:r>
              <a:rPr lang="de-DE" dirty="0" smtClean="0"/>
              <a:t>Memory-Quest</a:t>
            </a:r>
            <a:endParaRPr lang="de-DE" dirty="0"/>
          </a:p>
        </p:txBody>
      </p:sp>
      <p:pic>
        <p:nvPicPr>
          <p:cNvPr id="9" name="Grafik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6300" y="3760727"/>
            <a:ext cx="3729868" cy="2122468"/>
          </a:xfrm>
          <a:prstGeom prst="rect">
            <a:avLst/>
          </a:prstGeom>
        </p:spPr>
      </p:pic>
      <p:sp>
        <p:nvSpPr>
          <p:cNvPr id="10" name="Textfeld 9"/>
          <p:cNvSpPr txBox="1"/>
          <p:nvPr/>
        </p:nvSpPr>
        <p:spPr>
          <a:xfrm>
            <a:off x="954505" y="5943600"/>
            <a:ext cx="3777916" cy="369332"/>
          </a:xfrm>
          <a:prstGeom prst="rect">
            <a:avLst/>
          </a:prstGeom>
          <a:noFill/>
        </p:spPr>
        <p:txBody>
          <a:bodyPr wrap="square" rtlCol="0">
            <a:spAutoFit/>
          </a:bodyPr>
          <a:lstStyle/>
          <a:p>
            <a:r>
              <a:rPr lang="de-DE" dirty="0" smtClean="0"/>
              <a:t>Apfelbaum-Quest</a:t>
            </a:r>
            <a:endParaRPr lang="de-DE" dirty="0"/>
          </a:p>
        </p:txBody>
      </p:sp>
    </p:spTree>
    <p:extLst>
      <p:ext uri="{BB962C8B-B14F-4D97-AF65-F5344CB8AC3E}">
        <p14:creationId xmlns:p14="http://schemas.microsoft.com/office/powerpoint/2010/main" val="20600011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Features – Quest - Memory </a:t>
            </a:r>
            <a:r>
              <a:rPr lang="de-DE" dirty="0" smtClean="0"/>
              <a:t>Quest</a:t>
            </a:r>
            <a:endParaRPr lang="de-DE" dirty="0"/>
          </a:p>
        </p:txBody>
      </p:sp>
      <p:sp>
        <p:nvSpPr>
          <p:cNvPr id="3" name="Inhaltsplatzhalter 2"/>
          <p:cNvSpPr>
            <a:spLocks noGrp="1"/>
          </p:cNvSpPr>
          <p:nvPr>
            <p:ph idx="1"/>
          </p:nvPr>
        </p:nvSpPr>
        <p:spPr/>
        <p:txBody>
          <a:bodyPr/>
          <a:lstStyle/>
          <a:p>
            <a:r>
              <a:rPr lang="de-DE" dirty="0" smtClean="0"/>
              <a:t>Ziel ist es Pilzpaare aufzudecken die auf einem 3x3 Feld verteilt sind. 2 Pilze sind Steinpilze und der Rest besteht aus Fliegenpilzen. </a:t>
            </a:r>
          </a:p>
          <a:p>
            <a:r>
              <a:rPr lang="de-DE" dirty="0" smtClean="0"/>
              <a:t>Sobald 2 Fliegenpilze gleichzeitig aufgedeckt werden, verliert der Spieler 10 Lebenspunkte</a:t>
            </a:r>
          </a:p>
          <a:p>
            <a:r>
              <a:rPr lang="de-DE" dirty="0" smtClean="0"/>
              <a:t>Sobald 2 unterschiedliche Pilze aufgedeckt werden, geschieht nichts.</a:t>
            </a:r>
          </a:p>
          <a:p>
            <a:r>
              <a:rPr lang="de-DE" dirty="0" smtClean="0"/>
              <a:t>Sobald die beiden Steinpilze gleichzeitig aufgedeckt</a:t>
            </a:r>
          </a:p>
          <a:p>
            <a:pPr marL="0" indent="0">
              <a:buNone/>
            </a:pPr>
            <a:r>
              <a:rPr lang="de-DE" dirty="0" smtClean="0"/>
              <a:t> werden, gilt die Quest als erfolgreich gelöst</a:t>
            </a:r>
          </a:p>
          <a:p>
            <a:pPr marL="0" indent="0">
              <a:buNone/>
            </a:pPr>
            <a:r>
              <a:rPr lang="de-DE" dirty="0" smtClean="0"/>
              <a:t>und der Spieler erhält einen Pilz für seinen Korb.</a:t>
            </a:r>
            <a:endParaRPr lang="de-DE" dirty="0"/>
          </a:p>
        </p:txBody>
      </p:sp>
      <p:pic>
        <p:nvPicPr>
          <p:cNvPr id="4" name="Grafik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47222" y="3858735"/>
            <a:ext cx="5132159" cy="2932280"/>
          </a:xfrm>
          <a:prstGeom prst="rect">
            <a:avLst/>
          </a:prstGeom>
        </p:spPr>
      </p:pic>
      <p:sp>
        <p:nvSpPr>
          <p:cNvPr id="5" name="Foliennummernplatzhalter 4"/>
          <p:cNvSpPr>
            <a:spLocks noGrp="1"/>
          </p:cNvSpPr>
          <p:nvPr>
            <p:ph type="sldNum" sz="quarter" idx="12"/>
          </p:nvPr>
        </p:nvSpPr>
        <p:spPr/>
        <p:txBody>
          <a:bodyPr/>
          <a:lstStyle/>
          <a:p>
            <a:fld id="{D57F1E4F-1CFF-5643-939E-217C01CDF565}" type="slidenum">
              <a:rPr lang="en-US" smtClean="0"/>
              <a:pPr/>
              <a:t>12</a:t>
            </a:fld>
            <a:endParaRPr lang="en-US" dirty="0"/>
          </a:p>
        </p:txBody>
      </p:sp>
    </p:spTree>
    <p:extLst>
      <p:ext uri="{BB962C8B-B14F-4D97-AF65-F5344CB8AC3E}">
        <p14:creationId xmlns:p14="http://schemas.microsoft.com/office/powerpoint/2010/main" val="35459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Features – Quest - Memory </a:t>
            </a:r>
            <a:r>
              <a:rPr lang="de-DE" dirty="0" smtClean="0"/>
              <a:t>Quest</a:t>
            </a:r>
            <a:endParaRPr lang="de-DE" dirty="0"/>
          </a:p>
        </p:txBody>
      </p:sp>
      <p:pic>
        <p:nvPicPr>
          <p:cNvPr id="6" name="Inhaltsplatzhalt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975668" y="1495570"/>
            <a:ext cx="7211208" cy="4105130"/>
          </a:xfrm>
        </p:spPr>
      </p:pic>
      <p:sp>
        <p:nvSpPr>
          <p:cNvPr id="7" name="Textfeld 6"/>
          <p:cNvSpPr txBox="1"/>
          <p:nvPr/>
        </p:nvSpPr>
        <p:spPr>
          <a:xfrm>
            <a:off x="677334" y="1704109"/>
            <a:ext cx="4038798" cy="923330"/>
          </a:xfrm>
          <a:prstGeom prst="rect">
            <a:avLst/>
          </a:prstGeom>
          <a:noFill/>
        </p:spPr>
        <p:txBody>
          <a:bodyPr wrap="none" rtlCol="0">
            <a:spAutoFit/>
          </a:bodyPr>
          <a:lstStyle/>
          <a:p>
            <a:r>
              <a:rPr lang="de-DE" dirty="0" smtClean="0"/>
              <a:t>Der User bekommt die Information,</a:t>
            </a:r>
          </a:p>
          <a:p>
            <a:r>
              <a:rPr lang="de-DE" dirty="0"/>
              <a:t>d</a:t>
            </a:r>
            <a:r>
              <a:rPr lang="de-DE" dirty="0" smtClean="0"/>
              <a:t>ass mittels der Enter-Taste die Pilze</a:t>
            </a:r>
          </a:p>
          <a:p>
            <a:r>
              <a:rPr lang="de-DE" dirty="0"/>
              <a:t>a</a:t>
            </a:r>
            <a:r>
              <a:rPr lang="de-DE" dirty="0" smtClean="0"/>
              <a:t>ufgedeckt werden können.</a:t>
            </a:r>
            <a:endParaRPr lang="de-DE" dirty="0"/>
          </a:p>
        </p:txBody>
      </p:sp>
      <p:sp>
        <p:nvSpPr>
          <p:cNvPr id="8" name="Textfeld 7"/>
          <p:cNvSpPr txBox="1"/>
          <p:nvPr/>
        </p:nvSpPr>
        <p:spPr>
          <a:xfrm>
            <a:off x="677334" y="3221181"/>
            <a:ext cx="4289957" cy="1477328"/>
          </a:xfrm>
          <a:prstGeom prst="rect">
            <a:avLst/>
          </a:prstGeom>
          <a:noFill/>
        </p:spPr>
        <p:txBody>
          <a:bodyPr wrap="none" rtlCol="0">
            <a:spAutoFit/>
          </a:bodyPr>
          <a:lstStyle/>
          <a:p>
            <a:r>
              <a:rPr lang="de-DE" dirty="0" smtClean="0"/>
              <a:t>Damit der User weiß, welcher Pilz </a:t>
            </a:r>
          </a:p>
          <a:p>
            <a:r>
              <a:rPr lang="de-DE" dirty="0"/>
              <a:t>a</a:t>
            </a:r>
            <a:r>
              <a:rPr lang="de-DE" dirty="0" smtClean="0"/>
              <a:t>usgewählt ist, gibt es die sogenannte </a:t>
            </a:r>
          </a:p>
          <a:p>
            <a:r>
              <a:rPr lang="de-DE" dirty="0" smtClean="0"/>
              <a:t>„</a:t>
            </a:r>
            <a:r>
              <a:rPr lang="de-DE" dirty="0" err="1" smtClean="0"/>
              <a:t>Selectionbox</a:t>
            </a:r>
            <a:r>
              <a:rPr lang="de-DE" dirty="0" smtClean="0"/>
              <a:t>“. Dabei handelt es sich</a:t>
            </a:r>
          </a:p>
          <a:p>
            <a:r>
              <a:rPr lang="de-DE" dirty="0" smtClean="0"/>
              <a:t>um einen weißen Würfel mit schwacher</a:t>
            </a:r>
          </a:p>
          <a:p>
            <a:r>
              <a:rPr lang="de-DE" dirty="0" smtClean="0"/>
              <a:t>Deckkraft.</a:t>
            </a:r>
            <a:endParaRPr lang="de-DE" dirty="0"/>
          </a:p>
        </p:txBody>
      </p:sp>
      <p:sp>
        <p:nvSpPr>
          <p:cNvPr id="3" name="Foliennummernplatzhalter 2"/>
          <p:cNvSpPr>
            <a:spLocks noGrp="1"/>
          </p:cNvSpPr>
          <p:nvPr>
            <p:ph type="sldNum" sz="quarter" idx="12"/>
          </p:nvPr>
        </p:nvSpPr>
        <p:spPr/>
        <p:txBody>
          <a:bodyPr/>
          <a:lstStyle/>
          <a:p>
            <a:fld id="{D57F1E4F-1CFF-5643-939E-217C01CDF565}" type="slidenum">
              <a:rPr lang="en-US" smtClean="0"/>
              <a:pPr/>
              <a:t>13</a:t>
            </a:fld>
            <a:endParaRPr lang="en-US" dirty="0"/>
          </a:p>
        </p:txBody>
      </p:sp>
    </p:spTree>
    <p:extLst>
      <p:ext uri="{BB962C8B-B14F-4D97-AF65-F5344CB8AC3E}">
        <p14:creationId xmlns:p14="http://schemas.microsoft.com/office/powerpoint/2010/main" val="18635177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Features – Quest - Memory </a:t>
            </a:r>
            <a:r>
              <a:rPr lang="de-DE" dirty="0" smtClean="0"/>
              <a:t>Quest</a:t>
            </a:r>
            <a:endParaRPr lang="de-DE" dirty="0"/>
          </a:p>
        </p:txBody>
      </p:sp>
      <p:sp>
        <p:nvSpPr>
          <p:cNvPr id="5" name="Inhaltsplatzhalter 4"/>
          <p:cNvSpPr>
            <a:spLocks noGrp="1"/>
          </p:cNvSpPr>
          <p:nvPr>
            <p:ph idx="1"/>
          </p:nvPr>
        </p:nvSpPr>
        <p:spPr>
          <a:xfrm>
            <a:off x="677334" y="1270000"/>
            <a:ext cx="8596668" cy="3880773"/>
          </a:xfrm>
        </p:spPr>
        <p:txBody>
          <a:bodyPr/>
          <a:lstStyle/>
          <a:p>
            <a:r>
              <a:rPr lang="de-DE" dirty="0" smtClean="0"/>
              <a:t>Die Pilzköpfe/</a:t>
            </a:r>
            <a:r>
              <a:rPr lang="de-DE" dirty="0" err="1" smtClean="0"/>
              <a:t>Pilzhüte</a:t>
            </a:r>
            <a:r>
              <a:rPr lang="de-DE" dirty="0" smtClean="0"/>
              <a:t> haben zu Beginn die gleiche Textur. </a:t>
            </a:r>
          </a:p>
          <a:p>
            <a:r>
              <a:rPr lang="de-DE" dirty="0" smtClean="0"/>
              <a:t>In einem </a:t>
            </a:r>
            <a:r>
              <a:rPr lang="de-DE" dirty="0" err="1" smtClean="0"/>
              <a:t>boolschen</a:t>
            </a:r>
            <a:r>
              <a:rPr lang="de-DE" dirty="0" smtClean="0"/>
              <a:t> Array sind die Zustände der Pilze gespeichert, d.h. entweder sind sie giftig oder nicht.</a:t>
            </a:r>
          </a:p>
          <a:p>
            <a:r>
              <a:rPr lang="de-DE" dirty="0" smtClean="0"/>
              <a:t>Deckt der User nun einen Pilz auf, so verändert sich die Textur des Pilzkopfes in die die seinem Zustand entspricht.</a:t>
            </a:r>
            <a:endParaRPr lang="de-DE" dirty="0"/>
          </a:p>
        </p:txBody>
      </p:sp>
      <p:pic>
        <p:nvPicPr>
          <p:cNvPr id="6" name="Grafik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63402" y="3210386"/>
            <a:ext cx="5913007" cy="3395190"/>
          </a:xfrm>
          <a:prstGeom prst="rect">
            <a:avLst/>
          </a:prstGeom>
        </p:spPr>
      </p:pic>
      <p:sp>
        <p:nvSpPr>
          <p:cNvPr id="3" name="Foliennummernplatzhalter 2"/>
          <p:cNvSpPr>
            <a:spLocks noGrp="1"/>
          </p:cNvSpPr>
          <p:nvPr>
            <p:ph type="sldNum" sz="quarter" idx="12"/>
          </p:nvPr>
        </p:nvSpPr>
        <p:spPr/>
        <p:txBody>
          <a:bodyPr/>
          <a:lstStyle/>
          <a:p>
            <a:fld id="{D57F1E4F-1CFF-5643-939E-217C01CDF565}" type="slidenum">
              <a:rPr lang="en-US" smtClean="0"/>
              <a:pPr/>
              <a:t>14</a:t>
            </a:fld>
            <a:endParaRPr lang="en-US" dirty="0"/>
          </a:p>
        </p:txBody>
      </p:sp>
    </p:spTree>
    <p:extLst>
      <p:ext uri="{BB962C8B-B14F-4D97-AF65-F5344CB8AC3E}">
        <p14:creationId xmlns:p14="http://schemas.microsoft.com/office/powerpoint/2010/main" val="15822383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Features – Quest - Memory </a:t>
            </a:r>
            <a:r>
              <a:rPr lang="de-DE" dirty="0" smtClean="0"/>
              <a:t>Quest</a:t>
            </a:r>
            <a:endParaRPr lang="de-DE" dirty="0"/>
          </a:p>
        </p:txBody>
      </p:sp>
      <p:sp>
        <p:nvSpPr>
          <p:cNvPr id="3" name="Inhaltsplatzhalter 2"/>
          <p:cNvSpPr>
            <a:spLocks noGrp="1"/>
          </p:cNvSpPr>
          <p:nvPr>
            <p:ph idx="1"/>
          </p:nvPr>
        </p:nvSpPr>
        <p:spPr/>
        <p:txBody>
          <a:bodyPr/>
          <a:lstStyle/>
          <a:p>
            <a:r>
              <a:rPr lang="de-DE" dirty="0" smtClean="0"/>
              <a:t>Wenn die Quest erfolgreich gelöst wurde. Erscheint ein entsprechender Text und der User hat die Möglichkeit nun einen Pilz für seinen Korb aufzusammeln.</a:t>
            </a:r>
            <a:endParaRPr lang="de-DE" dirty="0"/>
          </a:p>
        </p:txBody>
      </p:sp>
      <p:pic>
        <p:nvPicPr>
          <p:cNvPr id="4" name="Grafik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26327" y="2867891"/>
            <a:ext cx="6613236" cy="3719945"/>
          </a:xfrm>
          <a:prstGeom prst="rect">
            <a:avLst/>
          </a:prstGeom>
        </p:spPr>
      </p:pic>
      <p:sp>
        <p:nvSpPr>
          <p:cNvPr id="5" name="Foliennummernplatzhalter 4"/>
          <p:cNvSpPr>
            <a:spLocks noGrp="1"/>
          </p:cNvSpPr>
          <p:nvPr>
            <p:ph type="sldNum" sz="quarter" idx="12"/>
          </p:nvPr>
        </p:nvSpPr>
        <p:spPr/>
        <p:txBody>
          <a:bodyPr/>
          <a:lstStyle/>
          <a:p>
            <a:fld id="{D57F1E4F-1CFF-5643-939E-217C01CDF565}" type="slidenum">
              <a:rPr lang="en-US" smtClean="0"/>
              <a:pPr/>
              <a:t>15</a:t>
            </a:fld>
            <a:endParaRPr lang="en-US" dirty="0"/>
          </a:p>
        </p:txBody>
      </p:sp>
    </p:spTree>
    <p:extLst>
      <p:ext uri="{BB962C8B-B14F-4D97-AF65-F5344CB8AC3E}">
        <p14:creationId xmlns:p14="http://schemas.microsoft.com/office/powerpoint/2010/main" val="38195614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Features – Quest - Apfelbaum </a:t>
            </a:r>
            <a:r>
              <a:rPr lang="de-DE" dirty="0" smtClean="0"/>
              <a:t>Quest</a:t>
            </a:r>
            <a:endParaRPr lang="de-DE" dirty="0"/>
          </a:p>
        </p:txBody>
      </p:sp>
      <p:sp>
        <p:nvSpPr>
          <p:cNvPr id="3" name="Inhaltsplatzhalter 2"/>
          <p:cNvSpPr>
            <a:spLocks noGrp="1"/>
          </p:cNvSpPr>
          <p:nvPr>
            <p:ph idx="1"/>
          </p:nvPr>
        </p:nvSpPr>
        <p:spPr/>
        <p:txBody>
          <a:bodyPr/>
          <a:lstStyle/>
          <a:p>
            <a:r>
              <a:rPr lang="de-DE" dirty="0" smtClean="0"/>
              <a:t>Im Wald befindet sich ein Baum der sich von den anderen stark unterscheidet. Bei diesem Baum handelt es sich um einen Apfelbaum. </a:t>
            </a:r>
            <a:r>
              <a:rPr lang="de-DE" dirty="0"/>
              <a:t>Er besitzt das typische blaue Startfeld. </a:t>
            </a:r>
            <a:r>
              <a:rPr lang="de-DE" dirty="0" smtClean="0"/>
              <a:t>Sobald man dieses betritt, beginnt die Quest.</a:t>
            </a:r>
            <a:endParaRPr lang="de-DE" dirty="0"/>
          </a:p>
        </p:txBody>
      </p:sp>
      <p:pic>
        <p:nvPicPr>
          <p:cNvPr id="4" name="Grafik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54826" y="3096491"/>
            <a:ext cx="6192982" cy="3483552"/>
          </a:xfrm>
          <a:prstGeom prst="rect">
            <a:avLst/>
          </a:prstGeom>
        </p:spPr>
      </p:pic>
      <p:sp>
        <p:nvSpPr>
          <p:cNvPr id="5" name="Foliennummernplatzhalter 4"/>
          <p:cNvSpPr>
            <a:spLocks noGrp="1"/>
          </p:cNvSpPr>
          <p:nvPr>
            <p:ph type="sldNum" sz="quarter" idx="12"/>
          </p:nvPr>
        </p:nvSpPr>
        <p:spPr/>
        <p:txBody>
          <a:bodyPr/>
          <a:lstStyle/>
          <a:p>
            <a:fld id="{D57F1E4F-1CFF-5643-939E-217C01CDF565}" type="slidenum">
              <a:rPr lang="en-US" smtClean="0"/>
              <a:pPr/>
              <a:t>16</a:t>
            </a:fld>
            <a:endParaRPr lang="en-US" dirty="0"/>
          </a:p>
        </p:txBody>
      </p:sp>
    </p:spTree>
    <p:extLst>
      <p:ext uri="{BB962C8B-B14F-4D97-AF65-F5344CB8AC3E}">
        <p14:creationId xmlns:p14="http://schemas.microsoft.com/office/powerpoint/2010/main" val="35431837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Features – Quest - Apfelbaum </a:t>
            </a:r>
            <a:r>
              <a:rPr lang="de-DE" dirty="0" smtClean="0"/>
              <a:t>Quest</a:t>
            </a:r>
            <a:endParaRPr lang="de-DE" dirty="0"/>
          </a:p>
        </p:txBody>
      </p:sp>
      <p:sp>
        <p:nvSpPr>
          <p:cNvPr id="3" name="Inhaltsplatzhalter 2"/>
          <p:cNvSpPr>
            <a:spLocks noGrp="1"/>
          </p:cNvSpPr>
          <p:nvPr>
            <p:ph idx="1"/>
          </p:nvPr>
        </p:nvSpPr>
        <p:spPr/>
        <p:txBody>
          <a:bodyPr/>
          <a:lstStyle/>
          <a:p>
            <a:r>
              <a:rPr lang="de-DE" dirty="0" smtClean="0"/>
              <a:t>Der User hat nun die Möglichkeit den Baum zu schütteln, in dem er die Pfeil-Tasten (links und rechts) abwechselnd drückt.</a:t>
            </a:r>
            <a:endParaRPr lang="de-DE" dirty="0"/>
          </a:p>
        </p:txBody>
      </p:sp>
      <p:pic>
        <p:nvPicPr>
          <p:cNvPr id="4" name="Grafik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1246" y="2986088"/>
            <a:ext cx="6504708" cy="3658898"/>
          </a:xfrm>
          <a:prstGeom prst="rect">
            <a:avLst/>
          </a:prstGeom>
        </p:spPr>
      </p:pic>
      <p:sp>
        <p:nvSpPr>
          <p:cNvPr id="5" name="Foliennummernplatzhalter 4"/>
          <p:cNvSpPr>
            <a:spLocks noGrp="1"/>
          </p:cNvSpPr>
          <p:nvPr>
            <p:ph type="sldNum" sz="quarter" idx="12"/>
          </p:nvPr>
        </p:nvSpPr>
        <p:spPr/>
        <p:txBody>
          <a:bodyPr/>
          <a:lstStyle/>
          <a:p>
            <a:fld id="{D57F1E4F-1CFF-5643-939E-217C01CDF565}" type="slidenum">
              <a:rPr lang="en-US" smtClean="0"/>
              <a:pPr/>
              <a:t>17</a:t>
            </a:fld>
            <a:endParaRPr lang="en-US" dirty="0"/>
          </a:p>
        </p:txBody>
      </p:sp>
    </p:spTree>
    <p:extLst>
      <p:ext uri="{BB962C8B-B14F-4D97-AF65-F5344CB8AC3E}">
        <p14:creationId xmlns:p14="http://schemas.microsoft.com/office/powerpoint/2010/main" val="42368060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Features – Quest - Apfelbaum </a:t>
            </a:r>
            <a:r>
              <a:rPr lang="de-DE" dirty="0" smtClean="0"/>
              <a:t>Quest</a:t>
            </a:r>
            <a:endParaRPr lang="de-DE" dirty="0"/>
          </a:p>
        </p:txBody>
      </p:sp>
      <p:sp>
        <p:nvSpPr>
          <p:cNvPr id="3" name="Inhaltsplatzhalter 2"/>
          <p:cNvSpPr>
            <a:spLocks noGrp="1"/>
          </p:cNvSpPr>
          <p:nvPr>
            <p:ph idx="1"/>
          </p:nvPr>
        </p:nvSpPr>
        <p:spPr/>
        <p:txBody>
          <a:bodyPr/>
          <a:lstStyle/>
          <a:p>
            <a:r>
              <a:rPr lang="de-DE" dirty="0" smtClean="0"/>
              <a:t>Es läuft intern ein Counter, der mitzählt wie oft der User nun abwechselnd nach links und rechts gedrückt. Dabei wurde eine Grenze definiert und sobald diese erreicht ist, ist die Quest erfolgreich beendet und es fällt ein Apfel vom Baum. Der User kann nun diesen einsammeln.</a:t>
            </a:r>
            <a:endParaRPr lang="de-DE" dirty="0"/>
          </a:p>
        </p:txBody>
      </p:sp>
      <p:pic>
        <p:nvPicPr>
          <p:cNvPr id="4" name="Grafik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7334" y="3619176"/>
            <a:ext cx="4073061" cy="2422186"/>
          </a:xfrm>
          <a:prstGeom prst="rect">
            <a:avLst/>
          </a:prstGeom>
        </p:spPr>
      </p:pic>
      <p:sp>
        <p:nvSpPr>
          <p:cNvPr id="5" name="Pfeil nach rechts 4"/>
          <p:cNvSpPr/>
          <p:nvPr/>
        </p:nvSpPr>
        <p:spPr>
          <a:xfrm>
            <a:off x="4975668" y="4528933"/>
            <a:ext cx="1248487" cy="60267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6" name="Grafik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49428" y="3619176"/>
            <a:ext cx="4703388" cy="2376514"/>
          </a:xfrm>
          <a:prstGeom prst="rect">
            <a:avLst/>
          </a:prstGeom>
        </p:spPr>
      </p:pic>
      <p:sp>
        <p:nvSpPr>
          <p:cNvPr id="7" name="Foliennummernplatzhalter 6"/>
          <p:cNvSpPr>
            <a:spLocks noGrp="1"/>
          </p:cNvSpPr>
          <p:nvPr>
            <p:ph type="sldNum" sz="quarter" idx="12"/>
          </p:nvPr>
        </p:nvSpPr>
        <p:spPr/>
        <p:txBody>
          <a:bodyPr/>
          <a:lstStyle/>
          <a:p>
            <a:fld id="{D57F1E4F-1CFF-5643-939E-217C01CDF565}" type="slidenum">
              <a:rPr lang="en-US" smtClean="0"/>
              <a:pPr/>
              <a:t>18</a:t>
            </a:fld>
            <a:endParaRPr lang="en-US" dirty="0"/>
          </a:p>
        </p:txBody>
      </p:sp>
    </p:spTree>
    <p:extLst>
      <p:ext uri="{BB962C8B-B14F-4D97-AF65-F5344CB8AC3E}">
        <p14:creationId xmlns:p14="http://schemas.microsoft.com/office/powerpoint/2010/main" val="40103418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Features – Quest - </a:t>
            </a:r>
            <a:r>
              <a:rPr lang="de-DE" dirty="0" err="1" smtClean="0"/>
              <a:t>TabalugaQuest</a:t>
            </a:r>
            <a:endParaRPr lang="de-DE" dirty="0"/>
          </a:p>
        </p:txBody>
      </p:sp>
      <p:sp>
        <p:nvSpPr>
          <p:cNvPr id="3" name="Inhaltsplatzhalter 2"/>
          <p:cNvSpPr>
            <a:spLocks noGrp="1"/>
          </p:cNvSpPr>
          <p:nvPr>
            <p:ph idx="1"/>
          </p:nvPr>
        </p:nvSpPr>
        <p:spPr/>
        <p:txBody>
          <a:bodyPr/>
          <a:lstStyle/>
          <a:p>
            <a:r>
              <a:rPr lang="de-DE" dirty="0" smtClean="0"/>
              <a:t>Es wird ein Weg für mehrere Sekunden eingeblendet, den man sich merken muss</a:t>
            </a:r>
          </a:p>
          <a:p>
            <a:r>
              <a:rPr lang="de-DE" dirty="0" smtClean="0"/>
              <a:t>Die Felder des korrekten Weges werden wieder ausgeblendet und das Spiel kann starten</a:t>
            </a:r>
          </a:p>
          <a:p>
            <a:r>
              <a:rPr lang="de-DE" dirty="0" smtClean="0"/>
              <a:t>Wenn man den richtigen Weg wählt, färben sich die bis dorthin betretenen Felder blau</a:t>
            </a:r>
          </a:p>
          <a:p>
            <a:r>
              <a:rPr lang="de-DE" dirty="0" smtClean="0"/>
              <a:t>Wählt man einen falschen Weg</a:t>
            </a:r>
          </a:p>
          <a:p>
            <a:pPr lvl="1"/>
            <a:r>
              <a:rPr lang="de-DE" dirty="0" smtClean="0"/>
              <a:t>Ist die Quest für den Moment beendet</a:t>
            </a:r>
          </a:p>
          <a:p>
            <a:pPr lvl="1"/>
            <a:r>
              <a:rPr lang="de-DE" dirty="0" smtClean="0"/>
              <a:t>Werden HP abgezogen</a:t>
            </a:r>
          </a:p>
          <a:p>
            <a:pPr lvl="1"/>
            <a:r>
              <a:rPr lang="de-DE" dirty="0" smtClean="0"/>
              <a:t>Mit R kann man zurück in den normalen Open-World-Modus </a:t>
            </a:r>
            <a:endParaRPr lang="de-DE" dirty="0"/>
          </a:p>
        </p:txBody>
      </p:sp>
      <p:sp>
        <p:nvSpPr>
          <p:cNvPr id="4" name="Foliennummernplatzhalter 3"/>
          <p:cNvSpPr>
            <a:spLocks noGrp="1"/>
          </p:cNvSpPr>
          <p:nvPr>
            <p:ph type="sldNum" sz="quarter" idx="12"/>
          </p:nvPr>
        </p:nvSpPr>
        <p:spPr/>
        <p:txBody>
          <a:bodyPr/>
          <a:lstStyle/>
          <a:p>
            <a:fld id="{D57F1E4F-1CFF-5643-939E-217C01CDF565}" type="slidenum">
              <a:rPr lang="en-US" smtClean="0"/>
              <a:pPr/>
              <a:t>19</a:t>
            </a:fld>
            <a:endParaRPr lang="en-US" dirty="0"/>
          </a:p>
        </p:txBody>
      </p:sp>
    </p:spTree>
    <p:extLst>
      <p:ext uri="{BB962C8B-B14F-4D97-AF65-F5344CB8AC3E}">
        <p14:creationId xmlns:p14="http://schemas.microsoft.com/office/powerpoint/2010/main" val="26313192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Inhaltsverzeichnis</a:t>
            </a:r>
            <a:endParaRPr lang="de-DE" dirty="0"/>
          </a:p>
        </p:txBody>
      </p:sp>
      <p:sp>
        <p:nvSpPr>
          <p:cNvPr id="3" name="Inhaltsplatzhalter 2"/>
          <p:cNvSpPr>
            <a:spLocks noGrp="1"/>
          </p:cNvSpPr>
          <p:nvPr>
            <p:ph idx="1"/>
          </p:nvPr>
        </p:nvSpPr>
        <p:spPr/>
        <p:txBody>
          <a:bodyPr/>
          <a:lstStyle/>
          <a:p>
            <a:r>
              <a:rPr lang="de-DE" dirty="0" smtClean="0"/>
              <a:t>Demo Video des Games</a:t>
            </a:r>
          </a:p>
          <a:p>
            <a:r>
              <a:rPr lang="de-DE" dirty="0" smtClean="0"/>
              <a:t>Systemarchitektur</a:t>
            </a:r>
          </a:p>
          <a:p>
            <a:r>
              <a:rPr lang="de-DE" dirty="0" smtClean="0"/>
              <a:t>Features</a:t>
            </a:r>
          </a:p>
          <a:p>
            <a:r>
              <a:rPr lang="de-DE" dirty="0" smtClean="0"/>
              <a:t>Effekte</a:t>
            </a:r>
          </a:p>
          <a:p>
            <a:r>
              <a:rPr lang="de-DE" dirty="0" smtClean="0"/>
              <a:t>Planung und Realisierung</a:t>
            </a:r>
          </a:p>
          <a:p>
            <a:r>
              <a:rPr lang="de-DE" dirty="0" smtClean="0"/>
              <a:t>Zeitaufwand</a:t>
            </a:r>
          </a:p>
          <a:p>
            <a:r>
              <a:rPr lang="de-DE" dirty="0" smtClean="0"/>
              <a:t>Quellen</a:t>
            </a:r>
            <a:endParaRPr lang="de-DE" dirty="0"/>
          </a:p>
        </p:txBody>
      </p:sp>
      <p:sp>
        <p:nvSpPr>
          <p:cNvPr id="4" name="Foliennummernplatzhalter 3"/>
          <p:cNvSpPr>
            <a:spLocks noGrp="1"/>
          </p:cNvSpPr>
          <p:nvPr>
            <p:ph type="sldNum" sz="quarter" idx="12"/>
          </p:nvPr>
        </p:nvSpPr>
        <p:spPr/>
        <p:txBody>
          <a:bodyPr/>
          <a:lstStyle/>
          <a:p>
            <a:fld id="{D57F1E4F-1CFF-5643-939E-217C01CDF565}" type="slidenum">
              <a:rPr lang="en-US" smtClean="0"/>
              <a:pPr/>
              <a:t>2</a:t>
            </a:fld>
            <a:endParaRPr lang="en-US" dirty="0"/>
          </a:p>
        </p:txBody>
      </p:sp>
    </p:spTree>
    <p:extLst>
      <p:ext uri="{BB962C8B-B14F-4D97-AF65-F5344CB8AC3E}">
        <p14:creationId xmlns:p14="http://schemas.microsoft.com/office/powerpoint/2010/main" val="10297603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Features – Quest - </a:t>
            </a:r>
            <a:r>
              <a:rPr lang="de-DE" dirty="0" err="1" smtClean="0"/>
              <a:t>TabalugaQuest</a:t>
            </a:r>
            <a:endParaRPr lang="de-DE" dirty="0"/>
          </a:p>
        </p:txBody>
      </p:sp>
      <p:sp>
        <p:nvSpPr>
          <p:cNvPr id="4" name="Foliennummernplatzhalter 3"/>
          <p:cNvSpPr>
            <a:spLocks noGrp="1"/>
          </p:cNvSpPr>
          <p:nvPr>
            <p:ph type="sldNum" sz="quarter" idx="12"/>
          </p:nvPr>
        </p:nvSpPr>
        <p:spPr/>
        <p:txBody>
          <a:bodyPr/>
          <a:lstStyle/>
          <a:p>
            <a:fld id="{D57F1E4F-1CFF-5643-939E-217C01CDF565}" type="slidenum">
              <a:rPr lang="en-US" smtClean="0"/>
              <a:pPr/>
              <a:t>20</a:t>
            </a:fld>
            <a:endParaRPr lang="en-US" dirty="0"/>
          </a:p>
        </p:txBody>
      </p:sp>
      <p:pic>
        <p:nvPicPr>
          <p:cNvPr id="5" name="Grafik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2920" y="1352852"/>
            <a:ext cx="4652748" cy="2657673"/>
          </a:xfrm>
          <a:prstGeom prst="rect">
            <a:avLst/>
          </a:prstGeom>
        </p:spPr>
      </p:pic>
      <p:pic>
        <p:nvPicPr>
          <p:cNvPr id="6" name="Grafik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65898" y="1352852"/>
            <a:ext cx="4649529" cy="2656528"/>
          </a:xfrm>
          <a:prstGeom prst="rect">
            <a:avLst/>
          </a:prstGeom>
        </p:spPr>
      </p:pic>
      <p:sp>
        <p:nvSpPr>
          <p:cNvPr id="8" name="Textfeld 7"/>
          <p:cNvSpPr txBox="1"/>
          <p:nvPr/>
        </p:nvSpPr>
        <p:spPr>
          <a:xfrm>
            <a:off x="322919" y="4010525"/>
            <a:ext cx="4377417" cy="923330"/>
          </a:xfrm>
          <a:prstGeom prst="rect">
            <a:avLst/>
          </a:prstGeom>
          <a:noFill/>
        </p:spPr>
        <p:txBody>
          <a:bodyPr wrap="square" rtlCol="0">
            <a:spAutoFit/>
          </a:bodyPr>
          <a:lstStyle/>
          <a:p>
            <a:r>
              <a:rPr lang="de-DE" dirty="0" smtClean="0"/>
              <a:t>Blaue Platte als Hinweis auf eine Quest. Platte löst bei Betreten Initialisierung des Weges aus.</a:t>
            </a:r>
            <a:endParaRPr lang="de-DE" dirty="0"/>
          </a:p>
        </p:txBody>
      </p:sp>
      <p:sp>
        <p:nvSpPr>
          <p:cNvPr id="9" name="Textfeld 8"/>
          <p:cNvSpPr txBox="1"/>
          <p:nvPr/>
        </p:nvSpPr>
        <p:spPr>
          <a:xfrm>
            <a:off x="6265898" y="4009380"/>
            <a:ext cx="3461873" cy="646331"/>
          </a:xfrm>
          <a:prstGeom prst="rect">
            <a:avLst/>
          </a:prstGeom>
          <a:noFill/>
        </p:spPr>
        <p:txBody>
          <a:bodyPr wrap="square" rtlCol="0">
            <a:spAutoFit/>
          </a:bodyPr>
          <a:lstStyle/>
          <a:p>
            <a:r>
              <a:rPr lang="de-DE" dirty="0" smtClean="0"/>
              <a:t>Anzeigen des Weges, </a:t>
            </a:r>
            <a:r>
              <a:rPr lang="de-DE" dirty="0" err="1" smtClean="0"/>
              <a:t>Timer</a:t>
            </a:r>
            <a:r>
              <a:rPr lang="de-DE" dirty="0" smtClean="0"/>
              <a:t> für Einblendung gesetzt</a:t>
            </a:r>
            <a:endParaRPr lang="de-DE" dirty="0"/>
          </a:p>
        </p:txBody>
      </p:sp>
      <p:pic>
        <p:nvPicPr>
          <p:cNvPr id="11" name="Grafik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65898" y="4704171"/>
            <a:ext cx="4353044" cy="1288730"/>
          </a:xfrm>
          <a:prstGeom prst="rect">
            <a:avLst/>
          </a:prstGeom>
        </p:spPr>
      </p:pic>
      <p:sp>
        <p:nvSpPr>
          <p:cNvPr id="12" name="Pfeil nach rechts 11"/>
          <p:cNvSpPr/>
          <p:nvPr/>
        </p:nvSpPr>
        <p:spPr>
          <a:xfrm>
            <a:off x="4429077" y="2414718"/>
            <a:ext cx="1836821" cy="61762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3" name="Grafik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4267" y="4988711"/>
            <a:ext cx="2524477" cy="800212"/>
          </a:xfrm>
          <a:prstGeom prst="rect">
            <a:avLst/>
          </a:prstGeom>
        </p:spPr>
      </p:pic>
    </p:spTree>
    <p:extLst>
      <p:ext uri="{BB962C8B-B14F-4D97-AF65-F5344CB8AC3E}">
        <p14:creationId xmlns:p14="http://schemas.microsoft.com/office/powerpoint/2010/main" val="10332273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Features – Quest - </a:t>
            </a:r>
            <a:r>
              <a:rPr lang="de-DE" dirty="0" err="1"/>
              <a:t>TabalugaQuest</a:t>
            </a:r>
            <a:endParaRPr lang="de-DE" dirty="0"/>
          </a:p>
        </p:txBody>
      </p:sp>
      <p:sp>
        <p:nvSpPr>
          <p:cNvPr id="4" name="Foliennummernplatzhalter 3"/>
          <p:cNvSpPr>
            <a:spLocks noGrp="1"/>
          </p:cNvSpPr>
          <p:nvPr>
            <p:ph type="sldNum" sz="quarter" idx="12"/>
          </p:nvPr>
        </p:nvSpPr>
        <p:spPr/>
        <p:txBody>
          <a:bodyPr/>
          <a:lstStyle/>
          <a:p>
            <a:fld id="{D57F1E4F-1CFF-5643-939E-217C01CDF565}" type="slidenum">
              <a:rPr lang="en-US" smtClean="0"/>
              <a:pPr/>
              <a:t>21</a:t>
            </a:fld>
            <a:endParaRPr lang="en-US" dirty="0"/>
          </a:p>
        </p:txBody>
      </p:sp>
      <p:pic>
        <p:nvPicPr>
          <p:cNvPr id="5" name="Grafik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4406" y="2021255"/>
            <a:ext cx="4632019" cy="2656528"/>
          </a:xfrm>
          <a:prstGeom prst="rect">
            <a:avLst/>
          </a:prstGeom>
        </p:spPr>
      </p:pic>
      <p:sp>
        <p:nvSpPr>
          <p:cNvPr id="6" name="Textfeld 5"/>
          <p:cNvSpPr txBox="1"/>
          <p:nvPr/>
        </p:nvSpPr>
        <p:spPr>
          <a:xfrm>
            <a:off x="1094405" y="4703355"/>
            <a:ext cx="5178058" cy="369332"/>
          </a:xfrm>
          <a:prstGeom prst="rect">
            <a:avLst/>
          </a:prstGeom>
          <a:noFill/>
        </p:spPr>
        <p:txBody>
          <a:bodyPr wrap="square" rtlCol="0">
            <a:spAutoFit/>
          </a:bodyPr>
          <a:lstStyle/>
          <a:p>
            <a:r>
              <a:rPr lang="de-DE" dirty="0" smtClean="0"/>
              <a:t>Anzeigen des zurückgelegten (korrekte) Weges</a:t>
            </a:r>
            <a:endParaRPr lang="de-DE" dirty="0"/>
          </a:p>
        </p:txBody>
      </p:sp>
      <p:pic>
        <p:nvPicPr>
          <p:cNvPr id="7" name="Grafik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7536" y="5322887"/>
            <a:ext cx="2495898" cy="638264"/>
          </a:xfrm>
          <a:prstGeom prst="rect">
            <a:avLst/>
          </a:prstGeom>
        </p:spPr>
      </p:pic>
      <p:pic>
        <p:nvPicPr>
          <p:cNvPr id="8" name="Grafik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25916" y="1897683"/>
            <a:ext cx="5082086" cy="2903671"/>
          </a:xfrm>
          <a:prstGeom prst="rect">
            <a:avLst/>
          </a:prstGeom>
        </p:spPr>
      </p:pic>
      <p:sp>
        <p:nvSpPr>
          <p:cNvPr id="9" name="Textfeld 8"/>
          <p:cNvSpPr txBox="1"/>
          <p:nvPr/>
        </p:nvSpPr>
        <p:spPr>
          <a:xfrm>
            <a:off x="6825916" y="4801354"/>
            <a:ext cx="4403558" cy="369332"/>
          </a:xfrm>
          <a:prstGeom prst="rect">
            <a:avLst/>
          </a:prstGeom>
          <a:noFill/>
        </p:spPr>
        <p:txBody>
          <a:bodyPr wrap="square" rtlCol="0">
            <a:spAutoFit/>
          </a:bodyPr>
          <a:lstStyle/>
          <a:p>
            <a:r>
              <a:rPr lang="de-DE" dirty="0" smtClean="0"/>
              <a:t>Quest erfolgreich abgeschlossen</a:t>
            </a:r>
            <a:endParaRPr lang="de-DE" dirty="0"/>
          </a:p>
        </p:txBody>
      </p:sp>
    </p:spTree>
    <p:extLst>
      <p:ext uri="{BB962C8B-B14F-4D97-AF65-F5344CB8AC3E}">
        <p14:creationId xmlns:p14="http://schemas.microsoft.com/office/powerpoint/2010/main" val="31103165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Effekte</a:t>
            </a:r>
            <a:endParaRPr lang="de-DE" dirty="0"/>
          </a:p>
        </p:txBody>
      </p:sp>
      <p:sp>
        <p:nvSpPr>
          <p:cNvPr id="3" name="Inhaltsplatzhalter 2"/>
          <p:cNvSpPr>
            <a:spLocks noGrp="1"/>
          </p:cNvSpPr>
          <p:nvPr>
            <p:ph idx="1"/>
          </p:nvPr>
        </p:nvSpPr>
        <p:spPr/>
        <p:txBody>
          <a:bodyPr/>
          <a:lstStyle/>
          <a:p>
            <a:r>
              <a:rPr lang="de-DE" dirty="0" smtClean="0"/>
              <a:t>Nebel</a:t>
            </a:r>
          </a:p>
          <a:p>
            <a:r>
              <a:rPr lang="de-DE" dirty="0" smtClean="0"/>
              <a:t>Partikel</a:t>
            </a:r>
          </a:p>
          <a:p>
            <a:r>
              <a:rPr lang="de-DE" dirty="0" smtClean="0"/>
              <a:t>Texturen</a:t>
            </a:r>
          </a:p>
        </p:txBody>
      </p:sp>
      <p:sp>
        <p:nvSpPr>
          <p:cNvPr id="4" name="Foliennummernplatzhalter 3"/>
          <p:cNvSpPr>
            <a:spLocks noGrp="1"/>
          </p:cNvSpPr>
          <p:nvPr>
            <p:ph type="sldNum" sz="quarter" idx="12"/>
          </p:nvPr>
        </p:nvSpPr>
        <p:spPr/>
        <p:txBody>
          <a:bodyPr/>
          <a:lstStyle/>
          <a:p>
            <a:fld id="{D57F1E4F-1CFF-5643-939E-217C01CDF565}" type="slidenum">
              <a:rPr lang="en-US" smtClean="0"/>
              <a:pPr/>
              <a:t>22</a:t>
            </a:fld>
            <a:endParaRPr lang="en-US" dirty="0"/>
          </a:p>
        </p:txBody>
      </p:sp>
    </p:spTree>
    <p:extLst>
      <p:ext uri="{BB962C8B-B14F-4D97-AF65-F5344CB8AC3E}">
        <p14:creationId xmlns:p14="http://schemas.microsoft.com/office/powerpoint/2010/main" val="9448406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Effekte - Nebel</a:t>
            </a:r>
            <a:endParaRPr lang="de-DE" dirty="0"/>
          </a:p>
        </p:txBody>
      </p:sp>
      <p:pic>
        <p:nvPicPr>
          <p:cNvPr id="4" name="Grafik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02224" y="2289022"/>
            <a:ext cx="5831757" cy="3333735"/>
          </a:xfrm>
          <a:prstGeom prst="rect">
            <a:avLst/>
          </a:prstGeom>
        </p:spPr>
      </p:pic>
      <p:pic>
        <p:nvPicPr>
          <p:cNvPr id="5" name="Grafik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1695" y="1414728"/>
            <a:ext cx="5866150" cy="3333735"/>
          </a:xfrm>
          <a:prstGeom prst="rect">
            <a:avLst/>
          </a:prstGeom>
        </p:spPr>
      </p:pic>
      <p:sp>
        <p:nvSpPr>
          <p:cNvPr id="6" name="Textfeld 5"/>
          <p:cNvSpPr txBox="1"/>
          <p:nvPr/>
        </p:nvSpPr>
        <p:spPr>
          <a:xfrm>
            <a:off x="256674" y="4291263"/>
            <a:ext cx="2759242" cy="369332"/>
          </a:xfrm>
          <a:prstGeom prst="rect">
            <a:avLst/>
          </a:prstGeom>
          <a:noFill/>
        </p:spPr>
        <p:txBody>
          <a:bodyPr wrap="square" rtlCol="0">
            <a:spAutoFit/>
          </a:bodyPr>
          <a:lstStyle/>
          <a:p>
            <a:r>
              <a:rPr lang="de-DE" dirty="0" smtClean="0"/>
              <a:t>Ohne Nebel</a:t>
            </a:r>
            <a:endParaRPr lang="de-DE" dirty="0"/>
          </a:p>
        </p:txBody>
      </p:sp>
      <p:sp>
        <p:nvSpPr>
          <p:cNvPr id="7" name="Textfeld 6"/>
          <p:cNvSpPr txBox="1"/>
          <p:nvPr/>
        </p:nvSpPr>
        <p:spPr>
          <a:xfrm>
            <a:off x="6286302" y="5117432"/>
            <a:ext cx="2376435" cy="369332"/>
          </a:xfrm>
          <a:prstGeom prst="rect">
            <a:avLst/>
          </a:prstGeom>
          <a:noFill/>
        </p:spPr>
        <p:txBody>
          <a:bodyPr wrap="square" rtlCol="0">
            <a:spAutoFit/>
          </a:bodyPr>
          <a:lstStyle/>
          <a:p>
            <a:r>
              <a:rPr lang="de-DE" dirty="0" smtClean="0"/>
              <a:t>Mit Nebel</a:t>
            </a:r>
            <a:endParaRPr lang="de-DE" dirty="0"/>
          </a:p>
        </p:txBody>
      </p:sp>
      <p:sp>
        <p:nvSpPr>
          <p:cNvPr id="8" name="Foliennummernplatzhalter 7"/>
          <p:cNvSpPr>
            <a:spLocks noGrp="1"/>
          </p:cNvSpPr>
          <p:nvPr>
            <p:ph type="sldNum" sz="quarter" idx="12"/>
          </p:nvPr>
        </p:nvSpPr>
        <p:spPr/>
        <p:txBody>
          <a:bodyPr/>
          <a:lstStyle/>
          <a:p>
            <a:fld id="{D57F1E4F-1CFF-5643-939E-217C01CDF565}" type="slidenum">
              <a:rPr lang="en-US" smtClean="0"/>
              <a:pPr/>
              <a:t>23</a:t>
            </a:fld>
            <a:endParaRPr lang="en-US" dirty="0"/>
          </a:p>
        </p:txBody>
      </p:sp>
      <p:pic>
        <p:nvPicPr>
          <p:cNvPr id="9" name="Grafik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23396" y="5705115"/>
            <a:ext cx="4534533" cy="276264"/>
          </a:xfrm>
          <a:prstGeom prst="rect">
            <a:avLst/>
          </a:prstGeom>
        </p:spPr>
      </p:pic>
    </p:spTree>
    <p:extLst>
      <p:ext uri="{BB962C8B-B14F-4D97-AF65-F5344CB8AC3E}">
        <p14:creationId xmlns:p14="http://schemas.microsoft.com/office/powerpoint/2010/main" val="14072560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Effekte - Partikel</a:t>
            </a:r>
            <a:endParaRPr lang="de-DE" dirty="0"/>
          </a:p>
        </p:txBody>
      </p:sp>
      <p:pic>
        <p:nvPicPr>
          <p:cNvPr id="5" name="Grafik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5437" y="1270000"/>
            <a:ext cx="4606835" cy="2636253"/>
          </a:xfrm>
          <a:prstGeom prst="rect">
            <a:avLst/>
          </a:prstGeom>
        </p:spPr>
      </p:pic>
      <p:pic>
        <p:nvPicPr>
          <p:cNvPr id="6" name="Grafik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06868" y="2116827"/>
            <a:ext cx="6865254" cy="3924535"/>
          </a:xfrm>
          <a:prstGeom prst="rect">
            <a:avLst/>
          </a:prstGeom>
        </p:spPr>
      </p:pic>
      <p:sp>
        <p:nvSpPr>
          <p:cNvPr id="8" name="Textfeld 7"/>
          <p:cNvSpPr txBox="1"/>
          <p:nvPr/>
        </p:nvSpPr>
        <p:spPr>
          <a:xfrm>
            <a:off x="9814459" y="5646275"/>
            <a:ext cx="2157663" cy="369332"/>
          </a:xfrm>
          <a:prstGeom prst="rect">
            <a:avLst/>
          </a:prstGeom>
          <a:noFill/>
        </p:spPr>
        <p:txBody>
          <a:bodyPr wrap="square" rtlCol="0">
            <a:spAutoFit/>
          </a:bodyPr>
          <a:lstStyle/>
          <a:p>
            <a:r>
              <a:rPr lang="de-DE" dirty="0" smtClean="0"/>
              <a:t>Mit Partikel-Effekt</a:t>
            </a:r>
            <a:endParaRPr lang="de-DE" dirty="0"/>
          </a:p>
        </p:txBody>
      </p:sp>
      <p:sp>
        <p:nvSpPr>
          <p:cNvPr id="9" name="Textfeld 8"/>
          <p:cNvSpPr txBox="1"/>
          <p:nvPr/>
        </p:nvSpPr>
        <p:spPr>
          <a:xfrm>
            <a:off x="315437" y="3501927"/>
            <a:ext cx="2558717" cy="369332"/>
          </a:xfrm>
          <a:prstGeom prst="rect">
            <a:avLst/>
          </a:prstGeom>
          <a:noFill/>
        </p:spPr>
        <p:txBody>
          <a:bodyPr wrap="square" rtlCol="0">
            <a:spAutoFit/>
          </a:bodyPr>
          <a:lstStyle/>
          <a:p>
            <a:r>
              <a:rPr lang="de-DE" dirty="0" smtClean="0"/>
              <a:t>Ohne Partikel-Effekt</a:t>
            </a:r>
            <a:endParaRPr lang="de-DE" dirty="0"/>
          </a:p>
        </p:txBody>
      </p:sp>
      <p:sp>
        <p:nvSpPr>
          <p:cNvPr id="10" name="Foliennummernplatzhalter 9"/>
          <p:cNvSpPr>
            <a:spLocks noGrp="1"/>
          </p:cNvSpPr>
          <p:nvPr>
            <p:ph type="sldNum" sz="quarter" idx="12"/>
          </p:nvPr>
        </p:nvSpPr>
        <p:spPr/>
        <p:txBody>
          <a:bodyPr/>
          <a:lstStyle/>
          <a:p>
            <a:fld id="{D57F1E4F-1CFF-5643-939E-217C01CDF565}" type="slidenum">
              <a:rPr lang="en-US" smtClean="0"/>
              <a:pPr/>
              <a:t>24</a:t>
            </a:fld>
            <a:endParaRPr lang="en-US" dirty="0"/>
          </a:p>
        </p:txBody>
      </p:sp>
      <p:pic>
        <p:nvPicPr>
          <p:cNvPr id="11" name="Grafik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67551" y="4090818"/>
            <a:ext cx="2939558" cy="1827802"/>
          </a:xfrm>
          <a:prstGeom prst="rect">
            <a:avLst/>
          </a:prstGeom>
        </p:spPr>
      </p:pic>
      <p:sp>
        <p:nvSpPr>
          <p:cNvPr id="12" name="Pfeil nach rechts 11"/>
          <p:cNvSpPr/>
          <p:nvPr/>
        </p:nvSpPr>
        <p:spPr>
          <a:xfrm rot="1318900">
            <a:off x="4084204" y="3518403"/>
            <a:ext cx="1692442" cy="7759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3" name="Textfeld 12"/>
          <p:cNvSpPr txBox="1"/>
          <p:nvPr/>
        </p:nvSpPr>
        <p:spPr>
          <a:xfrm>
            <a:off x="1106307" y="5882316"/>
            <a:ext cx="4000561" cy="369332"/>
          </a:xfrm>
          <a:prstGeom prst="rect">
            <a:avLst/>
          </a:prstGeom>
          <a:noFill/>
        </p:spPr>
        <p:txBody>
          <a:bodyPr wrap="square" rtlCol="0">
            <a:spAutoFit/>
          </a:bodyPr>
          <a:lstStyle/>
          <a:p>
            <a:r>
              <a:rPr lang="de-DE" dirty="0" smtClean="0"/>
              <a:t>Mit einer </a:t>
            </a:r>
            <a:r>
              <a:rPr lang="de-DE" dirty="0" err="1"/>
              <a:t>p</a:t>
            </a:r>
            <a:r>
              <a:rPr lang="de-DE" dirty="0" err="1" smtClean="0"/>
              <a:t>article-library</a:t>
            </a:r>
            <a:r>
              <a:rPr lang="de-DE" dirty="0" smtClean="0"/>
              <a:t> eigebunden</a:t>
            </a:r>
            <a:endParaRPr lang="de-DE" dirty="0"/>
          </a:p>
        </p:txBody>
      </p:sp>
    </p:spTree>
    <p:extLst>
      <p:ext uri="{BB962C8B-B14F-4D97-AF65-F5344CB8AC3E}">
        <p14:creationId xmlns:p14="http://schemas.microsoft.com/office/powerpoint/2010/main" val="34053907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Effekte - Texturen </a:t>
            </a:r>
            <a:endParaRPr lang="de-DE" dirty="0"/>
          </a:p>
        </p:txBody>
      </p:sp>
      <p:sp>
        <p:nvSpPr>
          <p:cNvPr id="4" name="Foliennummernplatzhalter 3"/>
          <p:cNvSpPr>
            <a:spLocks noGrp="1"/>
          </p:cNvSpPr>
          <p:nvPr>
            <p:ph type="sldNum" sz="quarter" idx="12"/>
          </p:nvPr>
        </p:nvSpPr>
        <p:spPr/>
        <p:txBody>
          <a:bodyPr/>
          <a:lstStyle/>
          <a:p>
            <a:fld id="{D57F1E4F-1CFF-5643-939E-217C01CDF565}" type="slidenum">
              <a:rPr lang="en-US" smtClean="0"/>
              <a:pPr/>
              <a:t>25</a:t>
            </a:fld>
            <a:endParaRPr lang="en-US" dirty="0"/>
          </a:p>
        </p:txBody>
      </p:sp>
      <p:pic>
        <p:nvPicPr>
          <p:cNvPr id="6" name="Grafik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7334" y="1336731"/>
            <a:ext cx="4788569" cy="2733828"/>
          </a:xfrm>
          <a:prstGeom prst="rect">
            <a:avLst/>
          </a:prstGeom>
        </p:spPr>
      </p:pic>
      <p:pic>
        <p:nvPicPr>
          <p:cNvPr id="5" name="Grafik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28610" y="1342740"/>
            <a:ext cx="4783025" cy="2727819"/>
          </a:xfrm>
          <a:prstGeom prst="rect">
            <a:avLst/>
          </a:prstGeom>
        </p:spPr>
      </p:pic>
      <p:sp>
        <p:nvSpPr>
          <p:cNvPr id="7" name="Textfeld 6"/>
          <p:cNvSpPr txBox="1"/>
          <p:nvPr/>
        </p:nvSpPr>
        <p:spPr>
          <a:xfrm>
            <a:off x="677334" y="4010526"/>
            <a:ext cx="2547129" cy="369332"/>
          </a:xfrm>
          <a:prstGeom prst="rect">
            <a:avLst/>
          </a:prstGeom>
          <a:noFill/>
        </p:spPr>
        <p:txBody>
          <a:bodyPr wrap="square" rtlCol="0">
            <a:spAutoFit/>
          </a:bodyPr>
          <a:lstStyle/>
          <a:p>
            <a:r>
              <a:rPr lang="de-DE" dirty="0" smtClean="0"/>
              <a:t>Ohne Bodentextur</a:t>
            </a:r>
            <a:endParaRPr lang="de-DE" dirty="0"/>
          </a:p>
        </p:txBody>
      </p:sp>
      <p:sp>
        <p:nvSpPr>
          <p:cNvPr id="8" name="Textfeld 7"/>
          <p:cNvSpPr txBox="1"/>
          <p:nvPr/>
        </p:nvSpPr>
        <p:spPr>
          <a:xfrm>
            <a:off x="6328610" y="4010526"/>
            <a:ext cx="3585411" cy="369332"/>
          </a:xfrm>
          <a:prstGeom prst="rect">
            <a:avLst/>
          </a:prstGeom>
          <a:noFill/>
        </p:spPr>
        <p:txBody>
          <a:bodyPr wrap="square" rtlCol="0">
            <a:spAutoFit/>
          </a:bodyPr>
          <a:lstStyle/>
          <a:p>
            <a:r>
              <a:rPr lang="de-DE" dirty="0" smtClean="0"/>
              <a:t>Mit Bodentextur</a:t>
            </a:r>
            <a:endParaRPr lang="de-DE" dirty="0"/>
          </a:p>
        </p:txBody>
      </p:sp>
      <p:pic>
        <p:nvPicPr>
          <p:cNvPr id="9" name="Grafik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85647" y="4379858"/>
            <a:ext cx="4410032" cy="1550986"/>
          </a:xfrm>
          <a:prstGeom prst="rect">
            <a:avLst/>
          </a:prstGeom>
        </p:spPr>
      </p:pic>
    </p:spTree>
    <p:extLst>
      <p:ext uri="{BB962C8B-B14F-4D97-AF65-F5344CB8AC3E}">
        <p14:creationId xmlns:p14="http://schemas.microsoft.com/office/powerpoint/2010/main" val="409359945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Planung und Realisierung</a:t>
            </a:r>
            <a:endParaRPr lang="de-DE" dirty="0"/>
          </a:p>
        </p:txBody>
      </p:sp>
      <p:sp>
        <p:nvSpPr>
          <p:cNvPr id="4" name="Foliennummernplatzhalter 3"/>
          <p:cNvSpPr>
            <a:spLocks noGrp="1"/>
          </p:cNvSpPr>
          <p:nvPr>
            <p:ph type="sldNum" sz="quarter" idx="12"/>
          </p:nvPr>
        </p:nvSpPr>
        <p:spPr/>
        <p:txBody>
          <a:bodyPr/>
          <a:lstStyle/>
          <a:p>
            <a:fld id="{D57F1E4F-1CFF-5643-939E-217C01CDF565}" type="slidenum">
              <a:rPr lang="en-US" smtClean="0"/>
              <a:pPr/>
              <a:t>26</a:t>
            </a:fld>
            <a:endParaRPr lang="en-US" dirty="0"/>
          </a:p>
        </p:txBody>
      </p:sp>
      <p:pic>
        <p:nvPicPr>
          <p:cNvPr id="5" name="table"/>
          <p:cNvPicPr>
            <a:picLocks noChangeAspect="1"/>
          </p:cNvPicPr>
          <p:nvPr/>
        </p:nvPicPr>
        <p:blipFill>
          <a:blip r:embed="rId2"/>
          <a:stretch>
            <a:fillRect/>
          </a:stretch>
        </p:blipFill>
        <p:spPr>
          <a:xfrm>
            <a:off x="794083" y="1253958"/>
            <a:ext cx="8969153" cy="4729788"/>
          </a:xfrm>
          <a:prstGeom prst="rect">
            <a:avLst/>
          </a:prstGeom>
        </p:spPr>
      </p:pic>
      <p:sp>
        <p:nvSpPr>
          <p:cNvPr id="6" name="Rechteck 5"/>
          <p:cNvSpPr/>
          <p:nvPr/>
        </p:nvSpPr>
        <p:spPr>
          <a:xfrm>
            <a:off x="3048000" y="2085473"/>
            <a:ext cx="1379621" cy="224589"/>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de-DE"/>
          </a:p>
        </p:txBody>
      </p:sp>
      <p:sp>
        <p:nvSpPr>
          <p:cNvPr id="7" name="Rechteck 6"/>
          <p:cNvSpPr/>
          <p:nvPr/>
        </p:nvSpPr>
        <p:spPr>
          <a:xfrm>
            <a:off x="7555832" y="4812632"/>
            <a:ext cx="2093494" cy="401052"/>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de-DE"/>
          </a:p>
        </p:txBody>
      </p:sp>
      <p:sp>
        <p:nvSpPr>
          <p:cNvPr id="8" name="Rechteck 7"/>
          <p:cNvSpPr/>
          <p:nvPr/>
        </p:nvSpPr>
        <p:spPr>
          <a:xfrm>
            <a:off x="3047999" y="2745873"/>
            <a:ext cx="1788696" cy="494632"/>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de-DE"/>
          </a:p>
        </p:txBody>
      </p:sp>
      <p:sp>
        <p:nvSpPr>
          <p:cNvPr id="9" name="Rechteck 8"/>
          <p:cNvSpPr/>
          <p:nvPr/>
        </p:nvSpPr>
        <p:spPr>
          <a:xfrm>
            <a:off x="3048000" y="2310062"/>
            <a:ext cx="1668379" cy="378195"/>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de-DE"/>
          </a:p>
        </p:txBody>
      </p:sp>
      <p:sp>
        <p:nvSpPr>
          <p:cNvPr id="10" name="Rechteck 9"/>
          <p:cNvSpPr/>
          <p:nvPr/>
        </p:nvSpPr>
        <p:spPr>
          <a:xfrm>
            <a:off x="794082" y="2056061"/>
            <a:ext cx="2165685" cy="3807328"/>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de-DE"/>
          </a:p>
        </p:txBody>
      </p:sp>
      <p:sp>
        <p:nvSpPr>
          <p:cNvPr id="11" name="Rechteck 10"/>
          <p:cNvSpPr/>
          <p:nvPr/>
        </p:nvSpPr>
        <p:spPr>
          <a:xfrm>
            <a:off x="3076515" y="4055978"/>
            <a:ext cx="2032895" cy="435811"/>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de-DE"/>
          </a:p>
        </p:txBody>
      </p:sp>
      <p:sp>
        <p:nvSpPr>
          <p:cNvPr id="12" name="Rechteck 11"/>
          <p:cNvSpPr/>
          <p:nvPr/>
        </p:nvSpPr>
        <p:spPr>
          <a:xfrm>
            <a:off x="3047999" y="4966366"/>
            <a:ext cx="2032895" cy="435811"/>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de-DE"/>
          </a:p>
        </p:txBody>
      </p:sp>
      <p:sp>
        <p:nvSpPr>
          <p:cNvPr id="13" name="Rechteck 12"/>
          <p:cNvSpPr/>
          <p:nvPr/>
        </p:nvSpPr>
        <p:spPr>
          <a:xfrm>
            <a:off x="3047998" y="5427579"/>
            <a:ext cx="3906255" cy="299454"/>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de-DE"/>
          </a:p>
        </p:txBody>
      </p:sp>
      <p:sp>
        <p:nvSpPr>
          <p:cNvPr id="14" name="Rechteck 13"/>
          <p:cNvSpPr/>
          <p:nvPr/>
        </p:nvSpPr>
        <p:spPr>
          <a:xfrm>
            <a:off x="7748337" y="2038682"/>
            <a:ext cx="1525665" cy="463886"/>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de-DE"/>
          </a:p>
        </p:txBody>
      </p:sp>
      <p:sp>
        <p:nvSpPr>
          <p:cNvPr id="15" name="Rechteck 14"/>
          <p:cNvSpPr/>
          <p:nvPr/>
        </p:nvSpPr>
        <p:spPr>
          <a:xfrm>
            <a:off x="7551569" y="2772610"/>
            <a:ext cx="1945357" cy="647032"/>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de-DE"/>
          </a:p>
        </p:txBody>
      </p:sp>
      <p:sp>
        <p:nvSpPr>
          <p:cNvPr id="16" name="Rechteck 15"/>
          <p:cNvSpPr/>
          <p:nvPr/>
        </p:nvSpPr>
        <p:spPr>
          <a:xfrm>
            <a:off x="7665960" y="4555958"/>
            <a:ext cx="1608042" cy="256674"/>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de-DE"/>
          </a:p>
        </p:txBody>
      </p:sp>
      <p:sp>
        <p:nvSpPr>
          <p:cNvPr id="17" name="Rechteck 16"/>
          <p:cNvSpPr/>
          <p:nvPr/>
        </p:nvSpPr>
        <p:spPr>
          <a:xfrm>
            <a:off x="3076515" y="4565314"/>
            <a:ext cx="1760180" cy="401052"/>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de-DE"/>
          </a:p>
        </p:txBody>
      </p:sp>
      <p:sp>
        <p:nvSpPr>
          <p:cNvPr id="19" name="Rechteck 18"/>
          <p:cNvSpPr/>
          <p:nvPr/>
        </p:nvSpPr>
        <p:spPr>
          <a:xfrm>
            <a:off x="7551570" y="3689684"/>
            <a:ext cx="1836821" cy="647032"/>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de-DE"/>
          </a:p>
        </p:txBody>
      </p:sp>
      <p:sp>
        <p:nvSpPr>
          <p:cNvPr id="20" name="Rechteck 19"/>
          <p:cNvSpPr/>
          <p:nvPr/>
        </p:nvSpPr>
        <p:spPr>
          <a:xfrm>
            <a:off x="5317821" y="3668295"/>
            <a:ext cx="1945357" cy="647032"/>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de-DE"/>
          </a:p>
        </p:txBody>
      </p:sp>
      <p:sp>
        <p:nvSpPr>
          <p:cNvPr id="21" name="Rechteck 20"/>
          <p:cNvSpPr/>
          <p:nvPr/>
        </p:nvSpPr>
        <p:spPr>
          <a:xfrm>
            <a:off x="5317821" y="4555958"/>
            <a:ext cx="2124101" cy="647032"/>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de-DE"/>
          </a:p>
        </p:txBody>
      </p:sp>
      <p:sp>
        <p:nvSpPr>
          <p:cNvPr id="22" name="Rechteck 21"/>
          <p:cNvSpPr/>
          <p:nvPr/>
        </p:nvSpPr>
        <p:spPr>
          <a:xfrm>
            <a:off x="5317821" y="2078789"/>
            <a:ext cx="2124101" cy="423779"/>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de-DE"/>
          </a:p>
        </p:txBody>
      </p:sp>
      <p:sp>
        <p:nvSpPr>
          <p:cNvPr id="23" name="Rechteck 22"/>
          <p:cNvSpPr/>
          <p:nvPr/>
        </p:nvSpPr>
        <p:spPr>
          <a:xfrm>
            <a:off x="5317820" y="2762518"/>
            <a:ext cx="2124101" cy="675840"/>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de-DE"/>
          </a:p>
        </p:txBody>
      </p:sp>
      <p:sp>
        <p:nvSpPr>
          <p:cNvPr id="24" name="Rechteck 23"/>
          <p:cNvSpPr/>
          <p:nvPr/>
        </p:nvSpPr>
        <p:spPr>
          <a:xfrm>
            <a:off x="794082" y="5983746"/>
            <a:ext cx="3280613" cy="49726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de-DE" dirty="0"/>
          </a:p>
        </p:txBody>
      </p:sp>
      <p:sp>
        <p:nvSpPr>
          <p:cNvPr id="25" name="Textfeld 24"/>
          <p:cNvSpPr txBox="1"/>
          <p:nvPr/>
        </p:nvSpPr>
        <p:spPr>
          <a:xfrm>
            <a:off x="890396" y="6009148"/>
            <a:ext cx="3184299" cy="369332"/>
          </a:xfrm>
          <a:prstGeom prst="rect">
            <a:avLst/>
          </a:prstGeom>
          <a:noFill/>
        </p:spPr>
        <p:txBody>
          <a:bodyPr wrap="square" rtlCol="0">
            <a:spAutoFit/>
          </a:bodyPr>
          <a:lstStyle/>
          <a:p>
            <a:r>
              <a:rPr lang="de-DE" dirty="0" smtClean="0">
                <a:solidFill>
                  <a:schemeClr val="bg1"/>
                </a:solidFill>
              </a:rPr>
              <a:t>Geschafft	nicht geschafft</a:t>
            </a:r>
            <a:endParaRPr lang="de-DE" dirty="0">
              <a:solidFill>
                <a:schemeClr val="bg1"/>
              </a:solidFill>
            </a:endParaRPr>
          </a:p>
        </p:txBody>
      </p:sp>
      <p:sp>
        <p:nvSpPr>
          <p:cNvPr id="26" name="Rechteck 25"/>
          <p:cNvSpPr/>
          <p:nvPr/>
        </p:nvSpPr>
        <p:spPr>
          <a:xfrm>
            <a:off x="2302041" y="6047916"/>
            <a:ext cx="1668379" cy="330564"/>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de-DE"/>
          </a:p>
        </p:txBody>
      </p:sp>
      <p:sp>
        <p:nvSpPr>
          <p:cNvPr id="27" name="Rechteck 26"/>
          <p:cNvSpPr/>
          <p:nvPr/>
        </p:nvSpPr>
        <p:spPr>
          <a:xfrm>
            <a:off x="874323" y="6047916"/>
            <a:ext cx="1379621" cy="330564"/>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de-DE"/>
          </a:p>
        </p:txBody>
      </p:sp>
      <p:sp>
        <p:nvSpPr>
          <p:cNvPr id="28" name="Rechteck 27"/>
          <p:cNvSpPr/>
          <p:nvPr/>
        </p:nvSpPr>
        <p:spPr>
          <a:xfrm>
            <a:off x="3076515" y="3676316"/>
            <a:ext cx="1415274" cy="391734"/>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17393409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Zeitaufwand</a:t>
            </a:r>
            <a:endParaRPr lang="de-DE" dirty="0"/>
          </a:p>
        </p:txBody>
      </p:sp>
      <p:sp>
        <p:nvSpPr>
          <p:cNvPr id="4" name="Foliennummernplatzhalter 3"/>
          <p:cNvSpPr>
            <a:spLocks noGrp="1"/>
          </p:cNvSpPr>
          <p:nvPr>
            <p:ph type="sldNum" sz="quarter" idx="12"/>
          </p:nvPr>
        </p:nvSpPr>
        <p:spPr/>
        <p:txBody>
          <a:bodyPr/>
          <a:lstStyle/>
          <a:p>
            <a:fld id="{D57F1E4F-1CFF-5643-939E-217C01CDF565}" type="slidenum">
              <a:rPr lang="en-US" smtClean="0"/>
              <a:pPr/>
              <a:t>27</a:t>
            </a:fld>
            <a:endParaRPr lang="en-US" dirty="0"/>
          </a:p>
        </p:txBody>
      </p:sp>
      <p:graphicFrame>
        <p:nvGraphicFramePr>
          <p:cNvPr id="8" name="Inhaltsplatzhalter 7"/>
          <p:cNvGraphicFramePr>
            <a:graphicFrameLocks noGrp="1"/>
          </p:cNvGraphicFramePr>
          <p:nvPr>
            <p:ph idx="1"/>
            <p:extLst>
              <p:ext uri="{D42A27DB-BD31-4B8C-83A1-F6EECF244321}">
                <p14:modId xmlns:p14="http://schemas.microsoft.com/office/powerpoint/2010/main" val="1398132185"/>
              </p:ext>
            </p:extLst>
          </p:nvPr>
        </p:nvGraphicFramePr>
        <p:xfrm>
          <a:off x="677863" y="2160588"/>
          <a:ext cx="8596311" cy="741680"/>
        </p:xfrm>
        <a:graphic>
          <a:graphicData uri="http://schemas.openxmlformats.org/drawingml/2006/table">
            <a:tbl>
              <a:tblPr firstRow="1" bandRow="1">
                <a:tableStyleId>{5C22544A-7EE6-4342-B048-85BDC9FD1C3A}</a:tableStyleId>
              </a:tblPr>
              <a:tblGrid>
                <a:gridCol w="2865437">
                  <a:extLst>
                    <a:ext uri="{9D8B030D-6E8A-4147-A177-3AD203B41FA5}">
                      <a16:colId xmlns:a16="http://schemas.microsoft.com/office/drawing/2014/main" val="20000"/>
                    </a:ext>
                  </a:extLst>
                </a:gridCol>
                <a:gridCol w="2865437">
                  <a:extLst>
                    <a:ext uri="{9D8B030D-6E8A-4147-A177-3AD203B41FA5}">
                      <a16:colId xmlns:a16="http://schemas.microsoft.com/office/drawing/2014/main" val="20001"/>
                    </a:ext>
                  </a:extLst>
                </a:gridCol>
                <a:gridCol w="2865437">
                  <a:extLst>
                    <a:ext uri="{9D8B030D-6E8A-4147-A177-3AD203B41FA5}">
                      <a16:colId xmlns:a16="http://schemas.microsoft.com/office/drawing/2014/main" val="20002"/>
                    </a:ext>
                  </a:extLst>
                </a:gridCol>
              </a:tblGrid>
              <a:tr h="370840">
                <a:tc>
                  <a:txBody>
                    <a:bodyPr/>
                    <a:lstStyle/>
                    <a:p>
                      <a:r>
                        <a:rPr lang="de-DE" dirty="0" smtClean="0"/>
                        <a:t>Carolin</a:t>
                      </a:r>
                      <a:endParaRPr lang="de-DE" dirty="0"/>
                    </a:p>
                  </a:txBody>
                  <a:tcPr/>
                </a:tc>
                <a:tc>
                  <a:txBody>
                    <a:bodyPr/>
                    <a:lstStyle/>
                    <a:p>
                      <a:r>
                        <a:rPr lang="de-DE" dirty="0" smtClean="0"/>
                        <a:t>Nicolas</a:t>
                      </a:r>
                      <a:endParaRPr lang="de-DE" dirty="0"/>
                    </a:p>
                  </a:txBody>
                  <a:tcPr/>
                </a:tc>
                <a:tc>
                  <a:txBody>
                    <a:bodyPr/>
                    <a:lstStyle/>
                    <a:p>
                      <a:r>
                        <a:rPr lang="de-DE" dirty="0" smtClean="0"/>
                        <a:t>Dominik</a:t>
                      </a:r>
                      <a:endParaRPr lang="de-DE" dirty="0"/>
                    </a:p>
                  </a:txBody>
                  <a:tcPr/>
                </a:tc>
                <a:extLst>
                  <a:ext uri="{0D108BD9-81ED-4DB2-BD59-A6C34878D82A}">
                    <a16:rowId xmlns:a16="http://schemas.microsoft.com/office/drawing/2014/main" val="10000"/>
                  </a:ext>
                </a:extLst>
              </a:tr>
              <a:tr h="370840">
                <a:tc>
                  <a:txBody>
                    <a:bodyPr/>
                    <a:lstStyle/>
                    <a:p>
                      <a:r>
                        <a:rPr lang="de-DE" dirty="0" smtClean="0"/>
                        <a:t>~</a:t>
                      </a:r>
                      <a:r>
                        <a:rPr lang="de-DE" baseline="0" dirty="0" smtClean="0"/>
                        <a:t> 80 Stunden</a:t>
                      </a:r>
                      <a:endParaRPr lang="de-DE" dirty="0"/>
                    </a:p>
                  </a:txBody>
                  <a:tcPr/>
                </a:tc>
                <a:tc>
                  <a:txBody>
                    <a:bodyPr/>
                    <a:lstStyle/>
                    <a:p>
                      <a:endParaRPr lang="de-DE"/>
                    </a:p>
                  </a:txBody>
                  <a:tcPr/>
                </a:tc>
                <a:tc>
                  <a:txBody>
                    <a:bodyPr/>
                    <a:lstStyle/>
                    <a:p>
                      <a:r>
                        <a:rPr lang="de-DE" dirty="0" smtClean="0"/>
                        <a:t>~</a:t>
                      </a:r>
                      <a:r>
                        <a:rPr lang="de-DE" baseline="0" dirty="0" smtClean="0"/>
                        <a:t> </a:t>
                      </a:r>
                      <a:r>
                        <a:rPr lang="de-DE" dirty="0" smtClean="0"/>
                        <a:t>60 Stunden</a:t>
                      </a:r>
                      <a:endParaRPr lang="de-DE" dirty="0"/>
                    </a:p>
                  </a:txBody>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42519690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de-DE" dirty="0" smtClean="0"/>
              <a:t>Demo Video</a:t>
            </a:r>
            <a:endParaRPr lang="de-DE" dirty="0"/>
          </a:p>
        </p:txBody>
      </p:sp>
      <p:sp>
        <p:nvSpPr>
          <p:cNvPr id="5" name="Inhaltsplatzhalter 4"/>
          <p:cNvSpPr>
            <a:spLocks noGrp="1"/>
          </p:cNvSpPr>
          <p:nvPr>
            <p:ph idx="1"/>
          </p:nvPr>
        </p:nvSpPr>
        <p:spPr/>
        <p:txBody>
          <a:bodyPr/>
          <a:lstStyle/>
          <a:p>
            <a:r>
              <a:rPr lang="de-DE" u="sng" dirty="0">
                <a:hlinkClick r:id="rId2"/>
              </a:rPr>
              <a:t>https://youtu.be/TmhCUnD8Cys</a:t>
            </a:r>
            <a:endParaRPr lang="de-DE" dirty="0"/>
          </a:p>
        </p:txBody>
      </p:sp>
      <p:sp>
        <p:nvSpPr>
          <p:cNvPr id="6" name="Foliennummernplatzhalter 5"/>
          <p:cNvSpPr>
            <a:spLocks noGrp="1"/>
          </p:cNvSpPr>
          <p:nvPr>
            <p:ph type="sldNum" sz="quarter" idx="12"/>
          </p:nvPr>
        </p:nvSpPr>
        <p:spPr/>
        <p:txBody>
          <a:bodyPr/>
          <a:lstStyle/>
          <a:p>
            <a:fld id="{D57F1E4F-1CFF-5643-939E-217C01CDF565}" type="slidenum">
              <a:rPr lang="en-US" smtClean="0"/>
              <a:pPr/>
              <a:t>3</a:t>
            </a:fld>
            <a:endParaRPr lang="en-US" dirty="0"/>
          </a:p>
        </p:txBody>
      </p:sp>
    </p:spTree>
    <p:extLst>
      <p:ext uri="{BB962C8B-B14F-4D97-AF65-F5344CB8AC3E}">
        <p14:creationId xmlns:p14="http://schemas.microsoft.com/office/powerpoint/2010/main" val="23785071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Features</a:t>
            </a:r>
            <a:endParaRPr lang="de-DE" dirty="0"/>
          </a:p>
        </p:txBody>
      </p:sp>
      <p:sp>
        <p:nvSpPr>
          <p:cNvPr id="3" name="Inhaltsplatzhalter 2"/>
          <p:cNvSpPr>
            <a:spLocks noGrp="1"/>
          </p:cNvSpPr>
          <p:nvPr>
            <p:ph idx="1"/>
          </p:nvPr>
        </p:nvSpPr>
        <p:spPr/>
        <p:txBody>
          <a:bodyPr/>
          <a:lstStyle/>
          <a:p>
            <a:r>
              <a:rPr lang="de-DE" dirty="0" smtClean="0"/>
              <a:t>Interaktives HUD</a:t>
            </a:r>
          </a:p>
          <a:p>
            <a:r>
              <a:rPr lang="de-DE" dirty="0" smtClean="0"/>
              <a:t>Countdown</a:t>
            </a:r>
          </a:p>
          <a:p>
            <a:r>
              <a:rPr lang="de-DE" dirty="0" smtClean="0"/>
              <a:t>Sound</a:t>
            </a:r>
          </a:p>
          <a:p>
            <a:r>
              <a:rPr lang="de-DE" dirty="0" smtClean="0"/>
              <a:t>Blender-Modelle</a:t>
            </a:r>
          </a:p>
          <a:p>
            <a:r>
              <a:rPr lang="de-DE" dirty="0" smtClean="0"/>
              <a:t>Kollisionserkennung</a:t>
            </a:r>
          </a:p>
          <a:p>
            <a:r>
              <a:rPr lang="de-DE" dirty="0" err="1" smtClean="0"/>
              <a:t>Quests</a:t>
            </a:r>
            <a:endParaRPr lang="de-DE" dirty="0" smtClean="0"/>
          </a:p>
        </p:txBody>
      </p:sp>
      <p:sp>
        <p:nvSpPr>
          <p:cNvPr id="4" name="Foliennummernplatzhalter 3"/>
          <p:cNvSpPr>
            <a:spLocks noGrp="1"/>
          </p:cNvSpPr>
          <p:nvPr>
            <p:ph type="sldNum" sz="quarter" idx="12"/>
          </p:nvPr>
        </p:nvSpPr>
        <p:spPr/>
        <p:txBody>
          <a:bodyPr/>
          <a:lstStyle/>
          <a:p>
            <a:fld id="{D57F1E4F-1CFF-5643-939E-217C01CDF565}" type="slidenum">
              <a:rPr lang="en-US" smtClean="0"/>
              <a:pPr/>
              <a:t>4</a:t>
            </a:fld>
            <a:endParaRPr lang="en-US" dirty="0"/>
          </a:p>
        </p:txBody>
      </p:sp>
    </p:spTree>
    <p:extLst>
      <p:ext uri="{BB962C8B-B14F-4D97-AF65-F5344CB8AC3E}">
        <p14:creationId xmlns:p14="http://schemas.microsoft.com/office/powerpoint/2010/main" val="1538719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Systemarchitektur</a:t>
            </a:r>
            <a:endParaRPr lang="de-DE" dirty="0"/>
          </a:p>
        </p:txBody>
      </p:sp>
      <p:sp>
        <p:nvSpPr>
          <p:cNvPr id="4" name="Foliennummernplatzhalter 3"/>
          <p:cNvSpPr>
            <a:spLocks noGrp="1"/>
          </p:cNvSpPr>
          <p:nvPr>
            <p:ph type="sldNum" sz="quarter" idx="12"/>
          </p:nvPr>
        </p:nvSpPr>
        <p:spPr/>
        <p:txBody>
          <a:bodyPr/>
          <a:lstStyle/>
          <a:p>
            <a:fld id="{D57F1E4F-1CFF-5643-939E-217C01CDF565}" type="slidenum">
              <a:rPr lang="en-US" smtClean="0"/>
              <a:pPr/>
              <a:t>5</a:t>
            </a:fld>
            <a:endParaRPr lang="en-US" dirty="0"/>
          </a:p>
        </p:txBody>
      </p:sp>
      <p:pic>
        <p:nvPicPr>
          <p:cNvPr id="6" name="Inhaltsplatzhalt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60461" y="1144782"/>
            <a:ext cx="9879830" cy="6184510"/>
          </a:xfrm>
        </p:spPr>
      </p:pic>
    </p:spTree>
    <p:extLst>
      <p:ext uri="{BB962C8B-B14F-4D97-AF65-F5344CB8AC3E}">
        <p14:creationId xmlns:p14="http://schemas.microsoft.com/office/powerpoint/2010/main" val="8353317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Features – interaktives HUD</a:t>
            </a:r>
            <a:endParaRPr lang="de-DE" dirty="0"/>
          </a:p>
        </p:txBody>
      </p:sp>
      <p:sp>
        <p:nvSpPr>
          <p:cNvPr id="3" name="Inhaltsplatzhalter 2"/>
          <p:cNvSpPr>
            <a:spLocks noGrp="1"/>
          </p:cNvSpPr>
          <p:nvPr>
            <p:ph idx="1"/>
          </p:nvPr>
        </p:nvSpPr>
        <p:spPr/>
        <p:txBody>
          <a:bodyPr/>
          <a:lstStyle/>
          <a:p>
            <a:r>
              <a:rPr lang="de-DE" dirty="0" smtClean="0"/>
              <a:t>HP Anzeige</a:t>
            </a:r>
          </a:p>
          <a:p>
            <a:r>
              <a:rPr lang="de-DE" dirty="0" smtClean="0"/>
              <a:t>Item-Counter</a:t>
            </a:r>
          </a:p>
          <a:p>
            <a:r>
              <a:rPr lang="de-DE" dirty="0" smtClean="0"/>
              <a:t>Blumen-Score</a:t>
            </a:r>
          </a:p>
          <a:p>
            <a:r>
              <a:rPr lang="de-DE" dirty="0" smtClean="0"/>
              <a:t>Steuerungsanzeige</a:t>
            </a:r>
          </a:p>
          <a:p>
            <a:r>
              <a:rPr lang="de-DE" dirty="0" smtClean="0"/>
              <a:t>Hinweise, wenn Items aufgesammelt wurden</a:t>
            </a:r>
          </a:p>
          <a:p>
            <a:r>
              <a:rPr lang="de-DE" dirty="0" smtClean="0"/>
              <a:t>Hinweis zum Spiel-Ende</a:t>
            </a:r>
            <a:endParaRPr lang="de-DE" dirty="0"/>
          </a:p>
        </p:txBody>
      </p:sp>
      <p:sp>
        <p:nvSpPr>
          <p:cNvPr id="4" name="Foliennummernplatzhalter 3"/>
          <p:cNvSpPr>
            <a:spLocks noGrp="1"/>
          </p:cNvSpPr>
          <p:nvPr>
            <p:ph type="sldNum" sz="quarter" idx="12"/>
          </p:nvPr>
        </p:nvSpPr>
        <p:spPr/>
        <p:txBody>
          <a:bodyPr/>
          <a:lstStyle/>
          <a:p>
            <a:fld id="{D57F1E4F-1CFF-5643-939E-217C01CDF565}" type="slidenum">
              <a:rPr lang="en-US" smtClean="0"/>
              <a:pPr/>
              <a:t>6</a:t>
            </a:fld>
            <a:endParaRPr lang="en-US" dirty="0"/>
          </a:p>
        </p:txBody>
      </p:sp>
      <p:pic>
        <p:nvPicPr>
          <p:cNvPr id="5" name="Grafik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45719" y="959105"/>
            <a:ext cx="4255608" cy="2426715"/>
          </a:xfrm>
          <a:prstGeom prst="rect">
            <a:avLst/>
          </a:prstGeom>
        </p:spPr>
      </p:pic>
      <p:pic>
        <p:nvPicPr>
          <p:cNvPr id="7" name="Grafik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56406" y="3616009"/>
            <a:ext cx="4244921" cy="2425353"/>
          </a:xfrm>
          <a:prstGeom prst="rect">
            <a:avLst/>
          </a:prstGeom>
        </p:spPr>
      </p:pic>
      <p:pic>
        <p:nvPicPr>
          <p:cNvPr id="9" name="Grafik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46892" y="4436183"/>
            <a:ext cx="2261402" cy="2084934"/>
          </a:xfrm>
          <a:prstGeom prst="rect">
            <a:avLst/>
          </a:prstGeom>
        </p:spPr>
      </p:pic>
      <p:sp>
        <p:nvSpPr>
          <p:cNvPr id="10" name="Rechteck 9"/>
          <p:cNvSpPr/>
          <p:nvPr/>
        </p:nvSpPr>
        <p:spPr>
          <a:xfrm>
            <a:off x="6561222" y="3530199"/>
            <a:ext cx="858252" cy="632727"/>
          </a:xfrm>
          <a:prstGeom prst="rect">
            <a:avLst/>
          </a:prstGeom>
          <a:noFill/>
        </p:spPr>
        <p:style>
          <a:lnRef idx="2">
            <a:schemeClr val="accent5"/>
          </a:lnRef>
          <a:fillRef idx="1">
            <a:schemeClr val="lt1"/>
          </a:fillRef>
          <a:effectRef idx="0">
            <a:schemeClr val="accent5"/>
          </a:effectRef>
          <a:fontRef idx="minor">
            <a:schemeClr val="dk1"/>
          </a:fontRef>
        </p:style>
        <p:txBody>
          <a:bodyPr rtlCol="0" anchor="ctr"/>
          <a:lstStyle/>
          <a:p>
            <a:pPr algn="ctr"/>
            <a:endParaRPr lang="de-DE"/>
          </a:p>
        </p:txBody>
      </p:sp>
      <p:sp>
        <p:nvSpPr>
          <p:cNvPr id="13" name="Pfeil nach rechts 12"/>
          <p:cNvSpPr/>
          <p:nvPr/>
        </p:nvSpPr>
        <p:spPr>
          <a:xfrm rot="7603687">
            <a:off x="6038857" y="4199291"/>
            <a:ext cx="665747" cy="47378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5" name="Textfeld 14"/>
          <p:cNvSpPr txBox="1"/>
          <p:nvPr/>
        </p:nvSpPr>
        <p:spPr>
          <a:xfrm>
            <a:off x="6606771" y="2770991"/>
            <a:ext cx="4411579" cy="646331"/>
          </a:xfrm>
          <a:prstGeom prst="rect">
            <a:avLst/>
          </a:prstGeom>
          <a:noFill/>
        </p:spPr>
        <p:txBody>
          <a:bodyPr wrap="square" rtlCol="0">
            <a:spAutoFit/>
          </a:bodyPr>
          <a:lstStyle/>
          <a:p>
            <a:r>
              <a:rPr lang="de-DE" dirty="0" smtClean="0"/>
              <a:t>Hinweis, dass das Spiel noch nicht beendet werden kann</a:t>
            </a:r>
            <a:endParaRPr lang="de-DE" dirty="0"/>
          </a:p>
        </p:txBody>
      </p:sp>
      <p:sp>
        <p:nvSpPr>
          <p:cNvPr id="16" name="Textfeld 15"/>
          <p:cNvSpPr txBox="1"/>
          <p:nvPr/>
        </p:nvSpPr>
        <p:spPr>
          <a:xfrm>
            <a:off x="6606771" y="5669927"/>
            <a:ext cx="3236218" cy="369332"/>
          </a:xfrm>
          <a:prstGeom prst="rect">
            <a:avLst/>
          </a:prstGeom>
          <a:noFill/>
        </p:spPr>
        <p:txBody>
          <a:bodyPr wrap="square" rtlCol="0">
            <a:spAutoFit/>
          </a:bodyPr>
          <a:lstStyle/>
          <a:p>
            <a:r>
              <a:rPr lang="de-DE" dirty="0" smtClean="0"/>
              <a:t>Quest erfolgreich beendet</a:t>
            </a:r>
            <a:endParaRPr lang="de-DE" dirty="0"/>
          </a:p>
        </p:txBody>
      </p:sp>
      <p:sp>
        <p:nvSpPr>
          <p:cNvPr id="17" name="Textfeld 16"/>
          <p:cNvSpPr txBox="1"/>
          <p:nvPr/>
        </p:nvSpPr>
        <p:spPr>
          <a:xfrm>
            <a:off x="3658614" y="6467098"/>
            <a:ext cx="3743914" cy="369332"/>
          </a:xfrm>
          <a:prstGeom prst="rect">
            <a:avLst/>
          </a:prstGeom>
          <a:noFill/>
        </p:spPr>
        <p:txBody>
          <a:bodyPr wrap="square" rtlCol="0">
            <a:spAutoFit/>
          </a:bodyPr>
          <a:lstStyle/>
          <a:p>
            <a:r>
              <a:rPr lang="de-DE" dirty="0" smtClean="0"/>
              <a:t>Item-Counter wird erhöht</a:t>
            </a:r>
            <a:endParaRPr lang="de-DE" dirty="0"/>
          </a:p>
        </p:txBody>
      </p:sp>
    </p:spTree>
    <p:extLst>
      <p:ext uri="{BB962C8B-B14F-4D97-AF65-F5344CB8AC3E}">
        <p14:creationId xmlns:p14="http://schemas.microsoft.com/office/powerpoint/2010/main" val="21136935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el 1"/>
          <p:cNvSpPr>
            <a:spLocks noGrp="1"/>
          </p:cNvSpPr>
          <p:nvPr>
            <p:ph type="title"/>
          </p:nvPr>
        </p:nvSpPr>
        <p:spPr>
          <a:xfrm>
            <a:off x="677334" y="609600"/>
            <a:ext cx="8596668" cy="1320800"/>
          </a:xfrm>
        </p:spPr>
        <p:txBody>
          <a:bodyPr/>
          <a:lstStyle/>
          <a:p>
            <a:r>
              <a:rPr lang="de-DE" smtClean="0"/>
              <a:t>Features - Countdown</a:t>
            </a:r>
            <a:endParaRPr lang="de-DE" dirty="0"/>
          </a:p>
        </p:txBody>
      </p:sp>
      <p:sp>
        <p:nvSpPr>
          <p:cNvPr id="22" name="Inhaltsplatzhalter 2"/>
          <p:cNvSpPr>
            <a:spLocks noGrp="1"/>
          </p:cNvSpPr>
          <p:nvPr>
            <p:ph idx="1"/>
          </p:nvPr>
        </p:nvSpPr>
        <p:spPr>
          <a:xfrm>
            <a:off x="677334" y="1270000"/>
            <a:ext cx="8596668" cy="3880773"/>
          </a:xfrm>
        </p:spPr>
        <p:txBody>
          <a:bodyPr/>
          <a:lstStyle/>
          <a:p>
            <a:r>
              <a:rPr lang="de-DE" dirty="0" smtClean="0"/>
              <a:t>Zur Laufzeit des Programms läuft ein Countdown, welcher ab Minute 3 anfängt runterzuzählen. Der User muss innerhalb dieser Zeit alle </a:t>
            </a:r>
            <a:r>
              <a:rPr lang="de-DE" dirty="0" err="1" smtClean="0"/>
              <a:t>Quests</a:t>
            </a:r>
            <a:r>
              <a:rPr lang="de-DE" dirty="0" smtClean="0"/>
              <a:t> lösen und die gewonnen Items bei der Oma abgeben.</a:t>
            </a:r>
          </a:p>
          <a:p>
            <a:endParaRPr lang="de-DE" dirty="0"/>
          </a:p>
          <a:p>
            <a:endParaRPr lang="de-DE" dirty="0" smtClean="0"/>
          </a:p>
          <a:p>
            <a:r>
              <a:rPr lang="de-DE" dirty="0" smtClean="0"/>
              <a:t>Läuft die Zeit jedoch ab, ist das Spiel beendet und der User war nicht erfolgreich</a:t>
            </a:r>
            <a:endParaRPr lang="de-DE" dirty="0"/>
          </a:p>
        </p:txBody>
      </p:sp>
      <p:pic>
        <p:nvPicPr>
          <p:cNvPr id="23" name="Grafik 2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06659" y="3409384"/>
            <a:ext cx="6019760" cy="3386114"/>
          </a:xfrm>
          <a:prstGeom prst="rect">
            <a:avLst/>
          </a:prstGeom>
        </p:spPr>
      </p:pic>
      <p:pic>
        <p:nvPicPr>
          <p:cNvPr id="24" name="Grafik 2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59969" y="1930400"/>
            <a:ext cx="1381318" cy="1047896"/>
          </a:xfrm>
          <a:prstGeom prst="rect">
            <a:avLst/>
          </a:prstGeom>
        </p:spPr>
      </p:pic>
      <p:sp>
        <p:nvSpPr>
          <p:cNvPr id="25" name="Foliennummernplatzhalter 24"/>
          <p:cNvSpPr>
            <a:spLocks noGrp="1"/>
          </p:cNvSpPr>
          <p:nvPr>
            <p:ph type="sldNum" sz="quarter" idx="12"/>
          </p:nvPr>
        </p:nvSpPr>
        <p:spPr/>
        <p:txBody>
          <a:bodyPr/>
          <a:lstStyle/>
          <a:p>
            <a:fld id="{D57F1E4F-1CFF-5643-939E-217C01CDF565}" type="slidenum">
              <a:rPr lang="en-US" smtClean="0"/>
              <a:pPr/>
              <a:t>7</a:t>
            </a:fld>
            <a:endParaRPr lang="en-US" dirty="0"/>
          </a:p>
        </p:txBody>
      </p:sp>
    </p:spTree>
    <p:extLst>
      <p:ext uri="{BB962C8B-B14F-4D97-AF65-F5344CB8AC3E}">
        <p14:creationId xmlns:p14="http://schemas.microsoft.com/office/powerpoint/2010/main" val="1151738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liennummernplatzhalter 3"/>
          <p:cNvSpPr>
            <a:spLocks noGrp="1"/>
          </p:cNvSpPr>
          <p:nvPr>
            <p:ph type="sldNum" sz="quarter" idx="12"/>
          </p:nvPr>
        </p:nvSpPr>
        <p:spPr/>
        <p:txBody>
          <a:bodyPr/>
          <a:lstStyle/>
          <a:p>
            <a:fld id="{D57F1E4F-1CFF-5643-939E-217C01CDF565}" type="slidenum">
              <a:rPr lang="en-US" smtClean="0"/>
              <a:pPr/>
              <a:t>8</a:t>
            </a:fld>
            <a:endParaRPr lang="en-US" dirty="0"/>
          </a:p>
        </p:txBody>
      </p:sp>
      <p:sp>
        <p:nvSpPr>
          <p:cNvPr id="5" name="Titel 1"/>
          <p:cNvSpPr>
            <a:spLocks noGrp="1"/>
          </p:cNvSpPr>
          <p:nvPr>
            <p:ph type="title"/>
          </p:nvPr>
        </p:nvSpPr>
        <p:spPr>
          <a:xfrm>
            <a:off x="677334" y="609600"/>
            <a:ext cx="8596668" cy="1320800"/>
          </a:xfrm>
        </p:spPr>
        <p:txBody>
          <a:bodyPr/>
          <a:lstStyle/>
          <a:p>
            <a:r>
              <a:rPr lang="de-DE" dirty="0" smtClean="0"/>
              <a:t>Features - Sound</a:t>
            </a:r>
            <a:endParaRPr lang="de-DE" dirty="0"/>
          </a:p>
        </p:txBody>
      </p:sp>
      <p:sp>
        <p:nvSpPr>
          <p:cNvPr id="6" name="Inhaltsplatzhalter 2"/>
          <p:cNvSpPr>
            <a:spLocks noGrp="1"/>
          </p:cNvSpPr>
          <p:nvPr>
            <p:ph idx="1"/>
          </p:nvPr>
        </p:nvSpPr>
        <p:spPr>
          <a:xfrm>
            <a:off x="750070" y="1270000"/>
            <a:ext cx="8596668" cy="4839855"/>
          </a:xfrm>
        </p:spPr>
        <p:txBody>
          <a:bodyPr>
            <a:normAutofit/>
          </a:bodyPr>
          <a:lstStyle/>
          <a:p>
            <a:r>
              <a:rPr lang="de-DE" dirty="0" smtClean="0"/>
              <a:t>Es kommen mehrere Sounds in diesem Spiel zum Einsatz. </a:t>
            </a:r>
          </a:p>
          <a:p>
            <a:r>
              <a:rPr lang="de-DE" b="1" u="sng" dirty="0" err="1" smtClean="0"/>
              <a:t>Forest</a:t>
            </a:r>
            <a:r>
              <a:rPr lang="de-DE" b="1" u="sng" dirty="0" smtClean="0"/>
              <a:t> </a:t>
            </a:r>
            <a:r>
              <a:rPr lang="de-DE" b="1" u="sng" dirty="0" err="1" smtClean="0"/>
              <a:t>Ambient</a:t>
            </a:r>
            <a:r>
              <a:rPr lang="de-DE" b="1" u="sng" dirty="0" smtClean="0"/>
              <a:t> Sound</a:t>
            </a:r>
            <a:r>
              <a:rPr lang="de-DE" dirty="0" smtClean="0"/>
              <a:t>, dabei handelt es sich um Geräusche, welche überwiegen auf Vogelgesängen bestehen, die im Wald aufgezeichnet wurden. Dieser Sound läuft ohne Unterbrechung.</a:t>
            </a:r>
          </a:p>
          <a:p>
            <a:r>
              <a:rPr lang="de-DE" dirty="0" smtClean="0"/>
              <a:t>Sobald der Spieler sich bewegt, werden </a:t>
            </a:r>
            <a:r>
              <a:rPr lang="de-DE" b="1" u="sng" dirty="0" smtClean="0"/>
              <a:t>Schritte</a:t>
            </a:r>
            <a:r>
              <a:rPr lang="de-DE" dirty="0" smtClean="0"/>
              <a:t> abgespielt, welche abrupt stoppen, sobald der Spieler sich nicht mehr bewegt.</a:t>
            </a:r>
          </a:p>
          <a:p>
            <a:r>
              <a:rPr lang="de-DE" dirty="0" smtClean="0"/>
              <a:t>In der Memory Quest kommen ebenfalls Sounds zum Einsatz. Einmal wenn ein Pilz aufgedeckt wird und hinzu wird ein </a:t>
            </a:r>
            <a:r>
              <a:rPr lang="de-DE" b="1" u="sng" dirty="0" smtClean="0"/>
              <a:t>„Error-Sound“</a:t>
            </a:r>
            <a:r>
              <a:rPr lang="de-DE" dirty="0" smtClean="0"/>
              <a:t> abgespielt, sobald zwei giftige Pilze aufgedeckt werden. </a:t>
            </a:r>
          </a:p>
          <a:p>
            <a:r>
              <a:rPr lang="de-DE" dirty="0" smtClean="0"/>
              <a:t>Wichtig sind eigentlich nur die drei Zeilen, welche selbsterklärend sind: </a:t>
            </a:r>
          </a:p>
          <a:p>
            <a:r>
              <a:rPr lang="de-DE" dirty="0" err="1">
                <a:solidFill>
                  <a:srgbClr val="00B0F0"/>
                </a:solidFill>
              </a:rPr>
              <a:t>var</a:t>
            </a:r>
            <a:r>
              <a:rPr lang="de-DE" dirty="0">
                <a:solidFill>
                  <a:srgbClr val="00B0F0"/>
                </a:solidFill>
              </a:rPr>
              <a:t> </a:t>
            </a:r>
            <a:r>
              <a:rPr lang="de-DE" dirty="0" err="1" smtClean="0">
                <a:solidFill>
                  <a:srgbClr val="00B0F0"/>
                </a:solidFill>
              </a:rPr>
              <a:t>sound</a:t>
            </a:r>
            <a:r>
              <a:rPr lang="de-DE" dirty="0" smtClean="0">
                <a:solidFill>
                  <a:srgbClr val="00B0F0"/>
                </a:solidFill>
              </a:rPr>
              <a:t> = </a:t>
            </a:r>
            <a:r>
              <a:rPr lang="de-DE" dirty="0" err="1">
                <a:solidFill>
                  <a:srgbClr val="00B0F0"/>
                </a:solidFill>
              </a:rPr>
              <a:t>new</a:t>
            </a:r>
            <a:r>
              <a:rPr lang="de-DE" dirty="0">
                <a:solidFill>
                  <a:srgbClr val="00B0F0"/>
                </a:solidFill>
              </a:rPr>
              <a:t> Audio("sound.wav</a:t>
            </a:r>
            <a:r>
              <a:rPr lang="de-DE" dirty="0" smtClean="0">
                <a:solidFill>
                  <a:srgbClr val="00B0F0"/>
                </a:solidFill>
              </a:rPr>
              <a:t>");</a:t>
            </a:r>
          </a:p>
          <a:p>
            <a:r>
              <a:rPr lang="de-DE" dirty="0" err="1" smtClean="0">
                <a:solidFill>
                  <a:srgbClr val="00B0F0"/>
                </a:solidFill>
              </a:rPr>
              <a:t>sound.play</a:t>
            </a:r>
            <a:r>
              <a:rPr lang="de-DE" dirty="0" smtClean="0">
                <a:solidFill>
                  <a:srgbClr val="00B0F0"/>
                </a:solidFill>
              </a:rPr>
              <a:t>();</a:t>
            </a:r>
          </a:p>
          <a:p>
            <a:r>
              <a:rPr lang="de-DE" dirty="0" err="1">
                <a:solidFill>
                  <a:srgbClr val="00B0F0"/>
                </a:solidFill>
              </a:rPr>
              <a:t>s</a:t>
            </a:r>
            <a:r>
              <a:rPr lang="de-DE" dirty="0" err="1" smtClean="0">
                <a:solidFill>
                  <a:srgbClr val="00B0F0"/>
                </a:solidFill>
              </a:rPr>
              <a:t>ound.pause</a:t>
            </a:r>
            <a:r>
              <a:rPr lang="de-DE" dirty="0" smtClean="0">
                <a:solidFill>
                  <a:srgbClr val="00B0F0"/>
                </a:solidFill>
              </a:rPr>
              <a:t>();</a:t>
            </a:r>
            <a:endParaRPr lang="de-DE" dirty="0">
              <a:solidFill>
                <a:srgbClr val="00B0F0"/>
              </a:solidFill>
            </a:endParaRPr>
          </a:p>
        </p:txBody>
      </p:sp>
    </p:spTree>
    <p:extLst>
      <p:ext uri="{BB962C8B-B14F-4D97-AF65-F5344CB8AC3E}">
        <p14:creationId xmlns:p14="http://schemas.microsoft.com/office/powerpoint/2010/main" val="12267503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Features – Blender-Modelle</a:t>
            </a:r>
            <a:endParaRPr lang="de-DE" dirty="0"/>
          </a:p>
        </p:txBody>
      </p:sp>
      <p:sp>
        <p:nvSpPr>
          <p:cNvPr id="3" name="Inhaltsplatzhalter 2"/>
          <p:cNvSpPr>
            <a:spLocks noGrp="1"/>
          </p:cNvSpPr>
          <p:nvPr>
            <p:ph idx="1"/>
          </p:nvPr>
        </p:nvSpPr>
        <p:spPr/>
        <p:txBody>
          <a:bodyPr/>
          <a:lstStyle/>
          <a:p>
            <a:r>
              <a:rPr lang="de-DE" dirty="0" smtClean="0"/>
              <a:t>Blender-Modelle mit </a:t>
            </a:r>
            <a:r>
              <a:rPr lang="de-DE" dirty="0" err="1" smtClean="0"/>
              <a:t>ThreeJS-Exporter-Plugin</a:t>
            </a:r>
            <a:r>
              <a:rPr lang="de-DE" dirty="0" smtClean="0"/>
              <a:t> in </a:t>
            </a:r>
            <a:r>
              <a:rPr lang="de-DE" dirty="0" err="1" smtClean="0"/>
              <a:t>json</a:t>
            </a:r>
            <a:r>
              <a:rPr lang="de-DE" dirty="0" smtClean="0"/>
              <a:t>-Format konvertiert</a:t>
            </a:r>
          </a:p>
          <a:p>
            <a:r>
              <a:rPr lang="de-DE" dirty="0" smtClean="0"/>
              <a:t>Modelle mit Hilfe eines Servers ins Spiel laden</a:t>
            </a:r>
          </a:p>
          <a:p>
            <a:pPr lvl="1"/>
            <a:r>
              <a:rPr lang="de-DE" dirty="0" smtClean="0"/>
              <a:t>Probleme bei lokalem Aufruf, daher online</a:t>
            </a:r>
            <a:endParaRPr lang="de-DE" dirty="0"/>
          </a:p>
        </p:txBody>
      </p:sp>
      <p:sp>
        <p:nvSpPr>
          <p:cNvPr id="4" name="Foliennummernplatzhalter 3"/>
          <p:cNvSpPr>
            <a:spLocks noGrp="1"/>
          </p:cNvSpPr>
          <p:nvPr>
            <p:ph type="sldNum" sz="quarter" idx="12"/>
          </p:nvPr>
        </p:nvSpPr>
        <p:spPr/>
        <p:txBody>
          <a:bodyPr/>
          <a:lstStyle/>
          <a:p>
            <a:fld id="{D57F1E4F-1CFF-5643-939E-217C01CDF565}" type="slidenum">
              <a:rPr lang="en-US" smtClean="0"/>
              <a:pPr/>
              <a:t>9</a:t>
            </a:fld>
            <a:endParaRPr lang="en-US" dirty="0"/>
          </a:p>
        </p:txBody>
      </p:sp>
      <p:pic>
        <p:nvPicPr>
          <p:cNvPr id="5" name="Grafik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0275" y="3334105"/>
            <a:ext cx="5172797" cy="1533739"/>
          </a:xfrm>
          <a:prstGeom prst="rect">
            <a:avLst/>
          </a:prstGeom>
        </p:spPr>
      </p:pic>
      <p:pic>
        <p:nvPicPr>
          <p:cNvPr id="6" name="Grafik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71913" y="2616486"/>
            <a:ext cx="2302089" cy="2968980"/>
          </a:xfrm>
          <a:prstGeom prst="rect">
            <a:avLst/>
          </a:prstGeom>
        </p:spPr>
      </p:pic>
      <p:sp>
        <p:nvSpPr>
          <p:cNvPr id="7" name="Textfeld 6"/>
          <p:cNvSpPr txBox="1"/>
          <p:nvPr/>
        </p:nvSpPr>
        <p:spPr>
          <a:xfrm>
            <a:off x="1480275" y="4867844"/>
            <a:ext cx="5172797" cy="369332"/>
          </a:xfrm>
          <a:prstGeom prst="rect">
            <a:avLst/>
          </a:prstGeom>
          <a:noFill/>
        </p:spPr>
        <p:txBody>
          <a:bodyPr wrap="square" rtlCol="0">
            <a:spAutoFit/>
          </a:bodyPr>
          <a:lstStyle/>
          <a:p>
            <a:r>
              <a:rPr lang="de-DE" dirty="0" smtClean="0"/>
              <a:t>Einbinden der Blender-Modelle</a:t>
            </a:r>
            <a:endParaRPr lang="de-DE" dirty="0"/>
          </a:p>
        </p:txBody>
      </p:sp>
      <p:sp>
        <p:nvSpPr>
          <p:cNvPr id="8" name="Textfeld 7"/>
          <p:cNvSpPr txBox="1"/>
          <p:nvPr/>
        </p:nvSpPr>
        <p:spPr>
          <a:xfrm>
            <a:off x="6971913" y="5585466"/>
            <a:ext cx="2302089" cy="646331"/>
          </a:xfrm>
          <a:prstGeom prst="rect">
            <a:avLst/>
          </a:prstGeom>
          <a:noFill/>
        </p:spPr>
        <p:txBody>
          <a:bodyPr wrap="square" rtlCol="0">
            <a:spAutoFit/>
          </a:bodyPr>
          <a:lstStyle/>
          <a:p>
            <a:r>
              <a:rPr lang="de-DE" dirty="0" smtClean="0"/>
              <a:t>Rotkäppchen-Modell in Blender</a:t>
            </a:r>
            <a:endParaRPr lang="de-DE" dirty="0"/>
          </a:p>
        </p:txBody>
      </p:sp>
    </p:spTree>
    <p:extLst>
      <p:ext uri="{BB962C8B-B14F-4D97-AF65-F5344CB8AC3E}">
        <p14:creationId xmlns:p14="http://schemas.microsoft.com/office/powerpoint/2010/main" val="73161944"/>
      </p:ext>
    </p:extLst>
  </p:cSld>
  <p:clrMapOvr>
    <a:masterClrMapping/>
  </p:clrMapOvr>
</p:sld>
</file>

<file path=ppt/theme/theme1.xml><?xml version="1.0" encoding="utf-8"?>
<a:theme xmlns:a="http://schemas.openxmlformats.org/drawingml/2006/main" name="Facette">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8C59B386-999D-4CB6-B907-9F3997C027CC}"/>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0</TotalTime>
  <Words>831</Words>
  <Application>Microsoft Office PowerPoint</Application>
  <PresentationFormat>Breitbild</PresentationFormat>
  <Paragraphs>153</Paragraphs>
  <Slides>27</Slides>
  <Notes>0</Notes>
  <HiddenSlides>0</HiddenSlides>
  <MMClips>0</MMClips>
  <ScaleCrop>false</ScaleCrop>
  <HeadingPairs>
    <vt:vector size="6" baseType="variant">
      <vt:variant>
        <vt:lpstr>Verwendete Schriftarten</vt:lpstr>
      </vt:variant>
      <vt:variant>
        <vt:i4>4</vt:i4>
      </vt:variant>
      <vt:variant>
        <vt:lpstr>Design</vt:lpstr>
      </vt:variant>
      <vt:variant>
        <vt:i4>1</vt:i4>
      </vt:variant>
      <vt:variant>
        <vt:lpstr>Folientitel</vt:lpstr>
      </vt:variant>
      <vt:variant>
        <vt:i4>27</vt:i4>
      </vt:variant>
    </vt:vector>
  </HeadingPairs>
  <TitlesOfParts>
    <vt:vector size="32" baseType="lpstr">
      <vt:lpstr>Arial</vt:lpstr>
      <vt:lpstr>Calibri</vt:lpstr>
      <vt:lpstr>Trebuchet MS</vt:lpstr>
      <vt:lpstr>Wingdings 3</vt:lpstr>
      <vt:lpstr>Facette</vt:lpstr>
      <vt:lpstr>Project CD</vt:lpstr>
      <vt:lpstr>Inhaltsverzeichnis</vt:lpstr>
      <vt:lpstr>Demo Video</vt:lpstr>
      <vt:lpstr>Features</vt:lpstr>
      <vt:lpstr>Systemarchitektur</vt:lpstr>
      <vt:lpstr>Features – interaktives HUD</vt:lpstr>
      <vt:lpstr>Features - Countdown</vt:lpstr>
      <vt:lpstr>Features - Sound</vt:lpstr>
      <vt:lpstr>Features – Blender-Modelle</vt:lpstr>
      <vt:lpstr>Features - Kollisionserkennung</vt:lpstr>
      <vt:lpstr>Features - Quests</vt:lpstr>
      <vt:lpstr>Features – Quest - Memory Quest</vt:lpstr>
      <vt:lpstr>Features – Quest - Memory Quest</vt:lpstr>
      <vt:lpstr>Features – Quest - Memory Quest</vt:lpstr>
      <vt:lpstr>Features – Quest - Memory Quest</vt:lpstr>
      <vt:lpstr>Features – Quest - Apfelbaum Quest</vt:lpstr>
      <vt:lpstr>Features – Quest - Apfelbaum Quest</vt:lpstr>
      <vt:lpstr>Features – Quest - Apfelbaum Quest</vt:lpstr>
      <vt:lpstr>Features – Quest - TabalugaQuest</vt:lpstr>
      <vt:lpstr>Features – Quest - TabalugaQuest</vt:lpstr>
      <vt:lpstr>Features – Quest - TabalugaQuest</vt:lpstr>
      <vt:lpstr>Effekte</vt:lpstr>
      <vt:lpstr>Effekte - Nebel</vt:lpstr>
      <vt:lpstr>Effekte - Partikel</vt:lpstr>
      <vt:lpstr>Effekte - Texturen </vt:lpstr>
      <vt:lpstr>Planung und Realisierung</vt:lpstr>
      <vt:lpstr>Zeitaufwand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CD</dc:title>
  <dc:creator>fdai4118</dc:creator>
  <cp:lastModifiedBy>fdai4118</cp:lastModifiedBy>
  <cp:revision>23</cp:revision>
  <dcterms:created xsi:type="dcterms:W3CDTF">2016-01-26T12:31:02Z</dcterms:created>
  <dcterms:modified xsi:type="dcterms:W3CDTF">2016-01-27T13:44:57Z</dcterms:modified>
</cp:coreProperties>
</file>